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6858000" cx="12192000"/>
  <p:notesSz cx="6858000" cy="9144000"/>
  <p:embeddedFontLst>
    <p:embeddedFont>
      <p:font typeface="Century Gothic"/>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6" roundtripDataSignature="AMtx7miZ66ZqyozfuUkxzeMtuRhsMk10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CenturyGothic-bold.fntdata"/><Relationship Id="rId10" Type="http://schemas.openxmlformats.org/officeDocument/2006/relationships/slide" Target="slides/slide6.xml"/><Relationship Id="rId32" Type="http://schemas.openxmlformats.org/officeDocument/2006/relationships/font" Target="fonts/CenturyGothic-regular.fntdata"/><Relationship Id="rId13" Type="http://schemas.openxmlformats.org/officeDocument/2006/relationships/slide" Target="slides/slide9.xml"/><Relationship Id="rId35" Type="http://schemas.openxmlformats.org/officeDocument/2006/relationships/font" Target="fonts/CenturyGothic-boldItalic.fntdata"/><Relationship Id="rId12" Type="http://schemas.openxmlformats.org/officeDocument/2006/relationships/slide" Target="slides/slide8.xml"/><Relationship Id="rId34" Type="http://schemas.openxmlformats.org/officeDocument/2006/relationships/font" Target="fonts/CenturyGothic-italic.fntdata"/><Relationship Id="rId15" Type="http://schemas.openxmlformats.org/officeDocument/2006/relationships/slide" Target="slides/slide11.xml"/><Relationship Id="rId14" Type="http://schemas.openxmlformats.org/officeDocument/2006/relationships/slide" Target="slides/slide10.xml"/><Relationship Id="rId36" Type="http://customschemas.google.com/relationships/presentationmetadata" Target="meta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tatssa.gov.za/?p=15197"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tatssa.gov.za/?p=15197"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Icebreaker- Ask participants to make a line in the middle of the room, ask yes or no questions to assess previous knowledge and the move to left or right based on their answers (can also do it in a smaller space with stand up/sit down) Possible questions: </a:t>
            </a:r>
            <a:endParaRPr b="0"/>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Have you been teaching for more than 5 years? 10 years? 20 years?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Did you use a smartphone today to communicate?</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Did you use technology today (phone, tablet or computer) to access information?</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Will you use technology today to do one aspect of your job?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Will you use technology today to complete a personal task outside of work hours?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Do you find using technology to be difficult at times?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Do you wish you knew more about technology or had more time to learn about technology? </a:t>
            </a:r>
            <a:endParaRPr/>
          </a:p>
          <a:p>
            <a:pPr indent="0" lvl="0" marL="0" rtl="0" algn="l">
              <a:spcBef>
                <a:spcPts val="0"/>
              </a:spcBef>
              <a:spcAft>
                <a:spcPts val="0"/>
              </a:spcAft>
              <a:buNone/>
            </a:pPr>
            <a:r>
              <a:rPr lang="en-ZA"/>
              <a:t>*This activity is something that teachers can do at the beginning of the year or term to get to know students, but it can also be done at the beginning of a theme of work to assess prior knowledge </a:t>
            </a:r>
            <a:endParaRPr/>
          </a:p>
        </p:txBody>
      </p:sp>
      <p:sp>
        <p:nvSpPr>
          <p:cNvPr id="107" name="Google Shape;10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Integration happens when technology is used to accomplish a goal or complete a task.  For example, when we use google maps on our phone to find location of the training workshop, we are using technology as a tool to accomplish the task of getting to a work obligation.  We could use a paper map or drive around and ask people for directions, but using google maps to arrive at the location on time has enhanced our life and supported our task. (Use another example that came up during the icebreaker)</a:t>
            </a:r>
            <a:endParaRPr/>
          </a:p>
          <a:p>
            <a:pPr indent="0" lvl="0" marL="0" rtl="0" algn="l">
              <a:spcBef>
                <a:spcPts val="0"/>
              </a:spcBef>
              <a:spcAft>
                <a:spcPts val="0"/>
              </a:spcAft>
              <a:buNone/>
            </a:pPr>
            <a:r>
              <a:t/>
            </a:r>
            <a:endParaRPr/>
          </a:p>
        </p:txBody>
      </p:sp>
      <p:sp>
        <p:nvSpPr>
          <p:cNvPr id="115" name="Google Shape;11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ZA" sz="1200" u="none" strike="noStrike">
                <a:solidFill>
                  <a:schemeClr val="dk1"/>
                </a:solidFill>
                <a:latin typeface="Calibri"/>
                <a:ea typeface="Calibri"/>
                <a:cs typeface="Calibri"/>
                <a:sym typeface="Calibri"/>
              </a:rPr>
              <a:t>Why is integration important? The world is moving on and if we don’t embrace technology integration, we are left behind. The economy, society, and culture depends on it.  Describe the digital divide- a gap growing between people that have access to technology/connectivity and those that don’t. </a:t>
            </a:r>
            <a:endParaRPr/>
          </a:p>
          <a:p>
            <a:pPr indent="0" lvl="0" marL="0" marR="0" rtl="0" algn="l">
              <a:lnSpc>
                <a:spcPct val="100000"/>
              </a:lnSpc>
              <a:spcBef>
                <a:spcPts val="0"/>
              </a:spcBef>
              <a:spcAft>
                <a:spcPts val="0"/>
              </a:spcAft>
              <a:buClr>
                <a:schemeClr val="dk1"/>
              </a:buClr>
              <a:buSzPts val="1200"/>
              <a:buFont typeface="Calibri"/>
              <a:buNone/>
            </a:pPr>
            <a:r>
              <a:rPr b="0" i="0" lang="en-ZA" sz="1200" u="none" strike="noStrike">
                <a:solidFill>
                  <a:schemeClr val="dk1"/>
                </a:solidFill>
                <a:latin typeface="Calibri"/>
                <a:ea typeface="Calibri"/>
                <a:cs typeface="Calibri"/>
                <a:sym typeface="Calibri"/>
              </a:rPr>
              <a:t>  Give stats on changes in education since COVID 2020. </a:t>
            </a:r>
            <a:r>
              <a:rPr b="0" i="0" lang="en-ZA" sz="1200" u="sng" strike="noStrike">
                <a:solidFill>
                  <a:schemeClr val="dk1"/>
                </a:solidFill>
                <a:latin typeface="Calibri"/>
                <a:ea typeface="Calibri"/>
                <a:cs typeface="Calibri"/>
                <a:sym typeface="Calibri"/>
                <a:hlinkClick r:id="rId2">
                  <a:extLst>
                    <a:ext uri="{A12FA001-AC4F-418D-AE19-62706E023703}">
                      <ahyp:hlinkClr val="tx"/>
                    </a:ext>
                  </a:extLst>
                </a:hlinkClick>
              </a:rPr>
              <a:t>https://www.statssa.gov.za/?p=15197</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23" name="Google Shape;12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ZA" sz="1200" u="none" strike="noStrike">
                <a:solidFill>
                  <a:schemeClr val="dk1"/>
                </a:solidFill>
                <a:latin typeface="Calibri"/>
                <a:ea typeface="Calibri"/>
                <a:cs typeface="Calibri"/>
                <a:sym typeface="Calibri"/>
              </a:rPr>
              <a:t>  Give stats on changes in education since COVID 2020. </a:t>
            </a:r>
            <a:r>
              <a:rPr b="0" i="0" lang="en-ZA" sz="1200" u="sng" strike="noStrike">
                <a:solidFill>
                  <a:schemeClr val="dk1"/>
                </a:solidFill>
                <a:latin typeface="Calibri"/>
                <a:ea typeface="Calibri"/>
                <a:cs typeface="Calibri"/>
                <a:sym typeface="Calibri"/>
                <a:hlinkClick r:id="rId2">
                  <a:extLst>
                    <a:ext uri="{A12FA001-AC4F-418D-AE19-62706E023703}">
                      <ahyp:hlinkClr val="tx"/>
                    </a:ext>
                  </a:extLst>
                </a:hlinkClick>
              </a:rPr>
              <a:t>https://www.statssa.gov.za/?p=15197</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lang="en-ZA"/>
              <a:t>Discuss why this is important to note. </a:t>
            </a:r>
            <a:endParaRPr/>
          </a:p>
        </p:txBody>
      </p:sp>
      <p:sp>
        <p:nvSpPr>
          <p:cNvPr id="130" name="Google Shape;13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We don’t know what lies ahead and therefore we cannot just teach technology content.  Think back to our education experience.  What tech classes did we have and are those learning still relevant. We have to teach skills for our learners to be able to be able to cope with a changing world since we cannot predict what they will need. </a:t>
            </a:r>
            <a:endParaRPr/>
          </a:p>
        </p:txBody>
      </p:sp>
      <p:sp>
        <p:nvSpPr>
          <p:cNvPr id="138" name="Google Shape;13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Discuss what other misconceptions there are about the use of technology in learning.  </a:t>
            </a:r>
            <a:endParaRPr/>
          </a:p>
          <a:p>
            <a:pPr indent="0" lvl="0" marL="0" marR="0" rtl="0" algn="l">
              <a:lnSpc>
                <a:spcPct val="100000"/>
              </a:lnSpc>
              <a:spcBef>
                <a:spcPts val="0"/>
              </a:spcBef>
              <a:spcAft>
                <a:spcPts val="0"/>
              </a:spcAft>
              <a:buClr>
                <a:schemeClr val="dk1"/>
              </a:buClr>
              <a:buSzPts val="1200"/>
              <a:buFont typeface="Calibri"/>
              <a:buNone/>
            </a:pPr>
            <a:r>
              <a:rPr lang="en-ZA"/>
              <a:t>The main idea is that TECH.NOLOGY IS </a:t>
            </a:r>
            <a:r>
              <a:rPr b="1" lang="en-ZA"/>
              <a:t>A TOOL </a:t>
            </a:r>
            <a:r>
              <a:rPr lang="en-ZA"/>
              <a:t>TO ENHANCE AND SUPPORT TEACHING AND LEARNING. </a:t>
            </a:r>
            <a:r>
              <a:rPr b="0" i="0" lang="en-ZA" sz="1200" u="none" strike="noStrike">
                <a:solidFill>
                  <a:schemeClr val="dk1"/>
                </a:solidFill>
                <a:latin typeface="Calibri"/>
                <a:ea typeface="Calibri"/>
                <a:cs typeface="Calibri"/>
                <a:sym typeface="Calibri"/>
              </a:rPr>
              <a:t>True integration is when technology is planned in to the lesson as a tool to teach a skill and meet a clear objective. </a:t>
            </a:r>
            <a:endParaRPr/>
          </a:p>
          <a:p>
            <a:pPr indent="0" lvl="0" marL="0" rtl="0" algn="l">
              <a:spcBef>
                <a:spcPts val="0"/>
              </a:spcBef>
              <a:spcAft>
                <a:spcPts val="0"/>
              </a:spcAft>
              <a:buNone/>
            </a:pPr>
            <a:r>
              <a:t/>
            </a:r>
            <a:endParaRPr/>
          </a:p>
        </p:txBody>
      </p:sp>
      <p:sp>
        <p:nvSpPr>
          <p:cNvPr id="146" name="Google Shape;14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ZA" sz="1200" u="none" strike="noStrike">
                <a:solidFill>
                  <a:schemeClr val="dk1"/>
                </a:solidFill>
                <a:latin typeface="Calibri"/>
                <a:ea typeface="Calibri"/>
                <a:cs typeface="Calibri"/>
                <a:sym typeface="Calibri"/>
              </a:rPr>
              <a:t>Participants will break up into groups of 3-4 and explore the tablet.  They will put themselves in the shoes of the learners and just play. (10 min) Facilitator will walk around and assist, but not help too much.  It should be exploratory and fun- Assure them that the tablets are made for children to use and they should feel comfortable to click around without fear of messing it up. </a:t>
            </a:r>
            <a:endParaRPr/>
          </a:p>
          <a:p>
            <a:pPr indent="0" lvl="0" marL="0" rtl="0" algn="l">
              <a:spcBef>
                <a:spcPts val="0"/>
              </a:spcBef>
              <a:spcAft>
                <a:spcPts val="0"/>
              </a:spcAft>
              <a:buNone/>
            </a:pPr>
            <a:r>
              <a:t/>
            </a:r>
            <a:endParaRPr/>
          </a:p>
        </p:txBody>
      </p:sp>
      <p:sp>
        <p:nvSpPr>
          <p:cNvPr id="154" name="Google Shape;15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Each group will choose one app that interests them to present on. They will prepare a 2 min presentation about the app answering some of the guiding questions below (10 min):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What skills/objectives are being practiced in this app?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What are the benefits of using this app?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How would you use this app in a lesson?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Each group will briefly present their app to the larger group. (15 min)</a:t>
            </a:r>
            <a:endParaRPr b="0"/>
          </a:p>
          <a:p>
            <a:pPr indent="0" lvl="0" marL="0" rtl="0" algn="l">
              <a:spcBef>
                <a:spcPts val="0"/>
              </a:spcBef>
              <a:spcAft>
                <a:spcPts val="0"/>
              </a:spcAft>
              <a:buNone/>
            </a:pPr>
            <a:br>
              <a:rPr lang="en-ZA"/>
            </a:br>
            <a:endParaRPr/>
          </a:p>
        </p:txBody>
      </p:sp>
      <p:sp>
        <p:nvSpPr>
          <p:cNvPr id="167" name="Google Shape;16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Refer to resource pack and explain curriculum maps and app glossary. (10 min)</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Highlight Talking Stories and show participants how to access the programme. </a:t>
            </a:r>
            <a:endParaRPr/>
          </a:p>
        </p:txBody>
      </p:sp>
      <p:sp>
        <p:nvSpPr>
          <p:cNvPr id="180" name="Google Shape;18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Refer to resource pack and explain curriculum maps and app glossary. (10 min)</a:t>
            </a:r>
            <a:endParaRPr/>
          </a:p>
        </p:txBody>
      </p:sp>
      <p:sp>
        <p:nvSpPr>
          <p:cNvPr id="189" name="Google Shape;18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The goal is to have a group of students working with the teacher, a group of students working independently on a task, and a group of students working on the tablets. </a:t>
            </a:r>
            <a:endParaRPr/>
          </a:p>
        </p:txBody>
      </p:sp>
      <p:sp>
        <p:nvSpPr>
          <p:cNvPr id="209" name="Google Shape;20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Creating Differentiated groups based on level- Various ways to group children based on level of understanding of skills. Each method has it’s benefits and methods of grouping students can vary depending on the activity,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Homogenous groupings- all the highs together, all the lows together- students can work together on a task that is at their ability level, each group will have assignments with varying levels of difficulty.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Heterogenous (mixed) groups- students from various levels can help each other with a task, each child brings their own strengths to the task, allows children to collaborate with others</a:t>
            </a:r>
            <a:endParaRPr/>
          </a:p>
          <a:p>
            <a:pPr indent="0" lvl="0" marL="0" rtl="0" algn="l">
              <a:spcBef>
                <a:spcPts val="0"/>
              </a:spcBef>
              <a:spcAft>
                <a:spcPts val="0"/>
              </a:spcAft>
              <a:buNone/>
            </a:pPr>
            <a:r>
              <a:t/>
            </a:r>
            <a:endParaRPr/>
          </a:p>
        </p:txBody>
      </p:sp>
      <p:sp>
        <p:nvSpPr>
          <p:cNvPr id="217" name="Google Shape;21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ZA" sz="1200" u="none" strike="noStrike">
                <a:solidFill>
                  <a:schemeClr val="dk1"/>
                </a:solidFill>
                <a:latin typeface="Calibri"/>
                <a:ea typeface="Calibri"/>
                <a:cs typeface="Calibri"/>
                <a:sym typeface="Calibri"/>
              </a:rPr>
              <a:t>NB- use names (ie. turtle group, sharks) or colours to name groups so the students do not know how the groups were made</a:t>
            </a:r>
            <a:endParaRPr/>
          </a:p>
          <a:p>
            <a:pPr indent="0" lvl="0" marL="0" marR="0" rtl="0" algn="l">
              <a:lnSpc>
                <a:spcPct val="100000"/>
              </a:lnSpc>
              <a:spcBef>
                <a:spcPts val="0"/>
              </a:spcBef>
              <a:spcAft>
                <a:spcPts val="0"/>
              </a:spcAft>
              <a:buClr>
                <a:schemeClr val="dk1"/>
              </a:buClr>
              <a:buSzPts val="1200"/>
              <a:buFont typeface="Calibri"/>
              <a:buNone/>
            </a:pPr>
            <a:r>
              <a:rPr b="0" i="0" lang="en-ZA" sz="1200" u="none" strike="noStrike">
                <a:solidFill>
                  <a:schemeClr val="dk1"/>
                </a:solidFill>
                <a:latin typeface="Calibri"/>
                <a:ea typeface="Calibri"/>
                <a:cs typeface="Calibri"/>
                <a:sym typeface="Calibri"/>
              </a:rPr>
              <a:t>Change groups from time to time to ensure students get to work with other students, also allow for movement from group to group depending on ability growth (monthly, termly, etc) </a:t>
            </a:r>
            <a:endParaRPr/>
          </a:p>
          <a:p>
            <a:pPr indent="0" lvl="0" marL="0" rtl="0" algn="l">
              <a:spcBef>
                <a:spcPts val="0"/>
              </a:spcBef>
              <a:spcAft>
                <a:spcPts val="0"/>
              </a:spcAft>
              <a:buNone/>
            </a:pPr>
            <a:r>
              <a:t/>
            </a:r>
            <a:endParaRPr/>
          </a:p>
        </p:txBody>
      </p:sp>
      <p:sp>
        <p:nvSpPr>
          <p:cNvPr id="225" name="Google Shape;22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The teacher station:  a small group of learners sits with the teacher for this station. It can be used to teach new material, assess learning that has already taken place, or to remediate unmastered skills. This is valuable time that the teacher can get to know the strengths and weaknesses of individuals in a small group. </a:t>
            </a:r>
            <a:endParaRPr b="0"/>
          </a:p>
          <a:p>
            <a:pPr indent="0" lvl="0" marL="0" rtl="0" algn="l">
              <a:spcBef>
                <a:spcPts val="0"/>
              </a:spcBef>
              <a:spcAft>
                <a:spcPts val="0"/>
              </a:spcAft>
              <a:buNone/>
            </a:pPr>
            <a:br>
              <a:rPr lang="en-ZA"/>
            </a:br>
            <a:endParaRPr/>
          </a:p>
        </p:txBody>
      </p:sp>
      <p:sp>
        <p:nvSpPr>
          <p:cNvPr id="233" name="Google Shape;23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Independent learner stations: a small group of learners works together or individually to complete a clearly outlined task without teacher intervention/support.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After the station is finished, there needs to be a level of accountability for students to show their work completed during independent time</a:t>
            </a:r>
            <a:endParaRPr b="0"/>
          </a:p>
          <a:p>
            <a:pPr indent="0" lvl="0" marL="0" rtl="0" algn="l">
              <a:spcBef>
                <a:spcPts val="0"/>
              </a:spcBef>
              <a:spcAft>
                <a:spcPts val="0"/>
              </a:spcAft>
              <a:buNone/>
            </a:pPr>
            <a:r>
              <a:t/>
            </a:r>
            <a:endParaRPr b="0"/>
          </a:p>
          <a:p>
            <a:pPr indent="0" lvl="0" marL="0" rtl="0" algn="l">
              <a:spcBef>
                <a:spcPts val="0"/>
              </a:spcBef>
              <a:spcAft>
                <a:spcPts val="0"/>
              </a:spcAft>
              <a:buNone/>
            </a:pPr>
            <a:br>
              <a:rPr lang="en-ZA"/>
            </a:br>
            <a:endParaRPr/>
          </a:p>
        </p:txBody>
      </p:sp>
      <p:sp>
        <p:nvSpPr>
          <p:cNvPr id="241" name="Google Shape;24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Tablet station: a small group of learners works individually on tablets on a specific app that is linked to the curriculum objectives of the lesson, tablet rules are understood and enforced (from afar) during this time. </a:t>
            </a:r>
            <a:endParaRPr b="0"/>
          </a:p>
          <a:p>
            <a:pPr indent="0" lvl="0" marL="0" rtl="0" algn="l">
              <a:spcBef>
                <a:spcPts val="0"/>
              </a:spcBef>
              <a:spcAft>
                <a:spcPts val="0"/>
              </a:spcAft>
              <a:buNone/>
            </a:pPr>
            <a:r>
              <a:t/>
            </a:r>
            <a:endParaRPr b="0"/>
          </a:p>
          <a:p>
            <a:pPr indent="0" lvl="0" marL="0" rtl="0" algn="l">
              <a:spcBef>
                <a:spcPts val="0"/>
              </a:spcBef>
              <a:spcAft>
                <a:spcPts val="0"/>
              </a:spcAft>
              <a:buNone/>
            </a:pPr>
            <a:br>
              <a:rPr lang="en-ZA"/>
            </a:br>
            <a:endParaRPr/>
          </a:p>
        </p:txBody>
      </p:sp>
      <p:sp>
        <p:nvSpPr>
          <p:cNvPr id="249" name="Google Shape;24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Additional tips and tricks for smooth transitions and effective independent work during stations</a:t>
            </a:r>
            <a:endParaRPr b="0"/>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If classroom space does not allow for spreading out, learners can sit at desks in groups for all stations.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Baskets of materials ready with copies and clear instructions ready at the start</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Timer used for stations and transitions (ie. You’ll have 15 min to work at this station. And then we’ll have 2 min to clean up the station for the next group)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Set clear expectations of student behavior and voice levels (silent or soft talking for group work) and reinforce positive and negative behavior with a behavior chart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Rotations to the next station are simultaneous and calm.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Practice practice practice. </a:t>
            </a:r>
            <a:endParaRPr/>
          </a:p>
          <a:p>
            <a:pPr indent="0" lvl="0" marL="0" rtl="0" algn="l">
              <a:spcBef>
                <a:spcPts val="0"/>
              </a:spcBef>
              <a:spcAft>
                <a:spcPts val="0"/>
              </a:spcAft>
              <a:buNone/>
            </a:pPr>
            <a:br>
              <a:rPr lang="en-ZA"/>
            </a:br>
            <a:endParaRPr/>
          </a:p>
        </p:txBody>
      </p:sp>
      <p:sp>
        <p:nvSpPr>
          <p:cNvPr id="257" name="Google Shape;25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Weekly lesson plan template. How to take a set of objectives and differentiate it for three groups. Each week can include the teaching of skills, practice of skills and assessment of skills.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Show the weekly lesson plan template and one that has been filled in. Explain how each station has an objective and a clearly outlined activity. </a:t>
            </a:r>
            <a:endParaRPr b="0"/>
          </a:p>
          <a:p>
            <a:pPr indent="0" lvl="0" marL="0" rtl="0" algn="l">
              <a:spcBef>
                <a:spcPts val="0"/>
              </a:spcBef>
              <a:spcAft>
                <a:spcPts val="0"/>
              </a:spcAft>
              <a:buNone/>
            </a:pPr>
            <a:br>
              <a:rPr lang="en-ZA"/>
            </a:br>
            <a:endParaRPr/>
          </a:p>
        </p:txBody>
      </p:sp>
      <p:sp>
        <p:nvSpPr>
          <p:cNvPr id="268" name="Google Shape;26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Weekly lesson plan template. How to take a set of objectives and differentiate it for three groups. Each week can include the teaching of skills, practice of skills and assessment of skills.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Show the weekly lesson plan template and one that has been filled in. Explain how each station has an objective and a clearly outlined activity. </a:t>
            </a:r>
            <a:endParaRPr b="0"/>
          </a:p>
          <a:p>
            <a:pPr indent="0" lvl="0" marL="0" rtl="0" algn="l">
              <a:spcBef>
                <a:spcPts val="0"/>
              </a:spcBef>
              <a:spcAft>
                <a:spcPts val="0"/>
              </a:spcAft>
              <a:buNone/>
            </a:pPr>
            <a:br>
              <a:rPr lang="en-ZA"/>
            </a:br>
            <a:endParaRPr/>
          </a:p>
        </p:txBody>
      </p:sp>
      <p:sp>
        <p:nvSpPr>
          <p:cNvPr id="277" name="Google Shape;27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Collecting feedback from offline tablets- Because tablets are offline, there is no way to electronically assess students’ understanding. But there are informal ways to collect information about individual student mastery.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Look for apps where students earn points or stars for correct completion of tasks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Students can write in a book alongside the tablet to keep a record of their work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Teacher can ask questions after the station to assess student understanding or have students anonymously self-assess their understanding (“On a scale of 0-5, how do you feel about adding two digit numbers?) </a:t>
            </a:r>
            <a:endParaRPr/>
          </a:p>
          <a:p>
            <a:pPr indent="0" lvl="0" marL="0" rtl="0" algn="l">
              <a:spcBef>
                <a:spcPts val="0"/>
              </a:spcBef>
              <a:spcAft>
                <a:spcPts val="0"/>
              </a:spcAft>
              <a:buNone/>
            </a:pPr>
            <a:br>
              <a:rPr lang="en-ZA"/>
            </a:br>
            <a:endParaRPr/>
          </a:p>
        </p:txBody>
      </p:sp>
      <p:sp>
        <p:nvSpPr>
          <p:cNvPr id="286" name="Google Shape;28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Tablet usage Log Book- explain how it works and what is being documented, Explain how the Google Form works. </a:t>
            </a:r>
            <a:endParaRPr b="0"/>
          </a:p>
        </p:txBody>
      </p:sp>
      <p:sp>
        <p:nvSpPr>
          <p:cNvPr id="295" name="Google Shape;29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Show pedagogical and technical guide.  Give participants 10 min to look through pages and familiarize themselves.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Highlight key areas of guide: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Rotation timetable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Charging</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Safety and security</a:t>
            </a:r>
            <a:endParaRPr/>
          </a:p>
          <a:p>
            <a:pPr indent="0" lvl="0" marL="0" rtl="0" algn="l">
              <a:spcBef>
                <a:spcPts val="0"/>
              </a:spcBef>
              <a:spcAft>
                <a:spcPts val="0"/>
              </a:spcAft>
              <a:buNone/>
            </a:pPr>
            <a:r>
              <a:t/>
            </a:r>
            <a:endParaRPr b="0"/>
          </a:p>
        </p:txBody>
      </p:sp>
      <p:sp>
        <p:nvSpPr>
          <p:cNvPr id="305" name="Google Shape;30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Show pedagogical and technical guide.  Give participants 10 min to look through pages and familiarize themselves.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Highlight key areas of guide: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Rotation timetable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Charging</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Safety and security</a:t>
            </a:r>
            <a:endParaRPr/>
          </a:p>
          <a:p>
            <a:pPr indent="0" lvl="0" marL="0" rtl="0" algn="l">
              <a:spcBef>
                <a:spcPts val="0"/>
              </a:spcBef>
              <a:spcAft>
                <a:spcPts val="0"/>
              </a:spcAft>
              <a:buNone/>
            </a:pPr>
            <a:r>
              <a:t/>
            </a:r>
            <a:endParaRPr b="0"/>
          </a:p>
        </p:txBody>
      </p:sp>
      <p:sp>
        <p:nvSpPr>
          <p:cNvPr id="312" name="Google Shape;31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Show pedagogical and technical guide.  Give participants 10 min to look through pages and familiarize themselves.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Highlight key areas of guide: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Rotation timetable </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Charging</a:t>
            </a:r>
            <a:endParaRPr/>
          </a:p>
          <a:p>
            <a:pPr indent="0" lvl="0" marL="0" rtl="0" algn="l">
              <a:spcBef>
                <a:spcPts val="0"/>
              </a:spcBef>
              <a:spcAft>
                <a:spcPts val="0"/>
              </a:spcAft>
              <a:buNone/>
            </a:pPr>
            <a:r>
              <a:rPr b="0" i="0" lang="en-ZA" sz="1200" u="none" strike="noStrike">
                <a:solidFill>
                  <a:schemeClr val="dk1"/>
                </a:solidFill>
                <a:latin typeface="Calibri"/>
                <a:ea typeface="Calibri"/>
                <a:cs typeface="Calibri"/>
                <a:sym typeface="Calibri"/>
              </a:rPr>
              <a:t>Safety and security</a:t>
            </a:r>
            <a:endParaRPr/>
          </a:p>
          <a:p>
            <a:pPr indent="0" lvl="0" marL="0" rtl="0" algn="l">
              <a:spcBef>
                <a:spcPts val="0"/>
              </a:spcBef>
              <a:spcAft>
                <a:spcPts val="0"/>
              </a:spcAft>
              <a:buNone/>
            </a:pPr>
            <a:r>
              <a:t/>
            </a:r>
            <a:endParaRPr b="0"/>
          </a:p>
        </p:txBody>
      </p:sp>
      <p:sp>
        <p:nvSpPr>
          <p:cNvPr id="320" name="Google Shape;32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ZA"/>
              <a:t>The URL is case sensitive</a:t>
            </a:r>
            <a:endParaRPr/>
          </a:p>
          <a:p>
            <a:pPr indent="0" lvl="0" marL="0" rtl="0" algn="l">
              <a:spcBef>
                <a:spcPts val="0"/>
              </a:spcBef>
              <a:spcAft>
                <a:spcPts val="0"/>
              </a:spcAft>
              <a:buNone/>
            </a:pPr>
            <a:r>
              <a:t/>
            </a:r>
            <a:endParaRPr/>
          </a:p>
        </p:txBody>
      </p:sp>
      <p:sp>
        <p:nvSpPr>
          <p:cNvPr id="330" name="Google Shape;33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rgbClr val="001484"/>
        </a:solidFill>
      </p:bgPr>
    </p:bg>
    <p:spTree>
      <p:nvGrpSpPr>
        <p:cNvPr id="15" name="Shape 15"/>
        <p:cNvGrpSpPr/>
        <p:nvPr/>
      </p:nvGrpSpPr>
      <p:grpSpPr>
        <a:xfrm>
          <a:off x="0" y="0"/>
          <a:ext cx="0" cy="0"/>
          <a:chOff x="0" y="0"/>
          <a:chExt cx="0" cy="0"/>
        </a:xfrm>
      </p:grpSpPr>
      <p:sp>
        <p:nvSpPr>
          <p:cNvPr id="16" name="Google Shape;16;p29"/>
          <p:cNvSpPr txBox="1"/>
          <p:nvPr>
            <p:ph type="ctrTitle"/>
          </p:nvPr>
        </p:nvSpPr>
        <p:spPr>
          <a:xfrm>
            <a:off x="623392" y="3429001"/>
            <a:ext cx="10945216" cy="1008113"/>
          </a:xfrm>
          <a:prstGeom prst="rect">
            <a:avLst/>
          </a:prstGeom>
          <a:noFill/>
          <a:ln>
            <a:noFill/>
          </a:ln>
        </p:spPr>
        <p:txBody>
          <a:bodyPr anchorCtr="0" anchor="b" bIns="0" lIns="72000" spcFirstLastPara="1" rIns="72000" wrap="square" tIns="0">
            <a:normAutofit/>
          </a:bodyPr>
          <a:lstStyle>
            <a:lvl1pPr lvl="0" algn="r">
              <a:lnSpc>
                <a:spcPct val="90000"/>
              </a:lnSpc>
              <a:spcBef>
                <a:spcPts val="300"/>
              </a:spcBef>
              <a:spcAft>
                <a:spcPts val="0"/>
              </a:spcAft>
              <a:buClr>
                <a:schemeClr val="lt1"/>
              </a:buClr>
              <a:buSzPts val="2600"/>
              <a:buFont typeface="Century Gothic"/>
              <a:buNone/>
              <a:defRPr sz="2600" cap="none">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9"/>
          <p:cNvSpPr txBox="1"/>
          <p:nvPr>
            <p:ph idx="1" type="subTitle"/>
          </p:nvPr>
        </p:nvSpPr>
        <p:spPr>
          <a:xfrm>
            <a:off x="623392" y="4532528"/>
            <a:ext cx="10945216" cy="508552"/>
          </a:xfrm>
          <a:prstGeom prst="rect">
            <a:avLst/>
          </a:prstGeom>
          <a:noFill/>
          <a:ln>
            <a:noFill/>
          </a:ln>
        </p:spPr>
        <p:txBody>
          <a:bodyPr anchorCtr="0" anchor="ctr" bIns="0" lIns="72000" spcFirstLastPara="1" rIns="72000" wrap="square" tIns="0">
            <a:normAutofit/>
          </a:bodyPr>
          <a:lstStyle>
            <a:lvl1pPr lvl="0" algn="r">
              <a:lnSpc>
                <a:spcPct val="90000"/>
              </a:lnSpc>
              <a:spcBef>
                <a:spcPts val="1000"/>
              </a:spcBef>
              <a:spcAft>
                <a:spcPts val="0"/>
              </a:spcAft>
              <a:buClr>
                <a:schemeClr val="lt1"/>
              </a:buClr>
              <a:buSzPts val="2000"/>
              <a:buNone/>
              <a:defRPr b="0" sz="2000">
                <a:solidFill>
                  <a:schemeClr val="lt1"/>
                </a:solidFill>
              </a:defRPr>
            </a:lvl1pPr>
            <a:lvl2pPr lvl="1" algn="ctr">
              <a:lnSpc>
                <a:spcPct val="90000"/>
              </a:lnSpc>
              <a:spcBef>
                <a:spcPts val="500"/>
              </a:spcBef>
              <a:spcAft>
                <a:spcPts val="0"/>
              </a:spcAft>
              <a:buClr>
                <a:srgbClr val="888888"/>
              </a:buClr>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p:txBody>
      </p:sp>
      <p:sp>
        <p:nvSpPr>
          <p:cNvPr id="18" name="Google Shape;18;p29"/>
          <p:cNvSpPr txBox="1"/>
          <p:nvPr>
            <p:ph idx="10" type="dt"/>
          </p:nvPr>
        </p:nvSpPr>
        <p:spPr>
          <a:xfrm>
            <a:off x="9552384" y="5398046"/>
            <a:ext cx="2016224"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11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9"/>
          <p:cNvSpPr txBox="1"/>
          <p:nvPr>
            <p:ph idx="2" type="body"/>
          </p:nvPr>
        </p:nvSpPr>
        <p:spPr>
          <a:xfrm>
            <a:off x="4847397" y="5398046"/>
            <a:ext cx="2112235" cy="365125"/>
          </a:xfrm>
          <a:prstGeom prst="rect">
            <a:avLst/>
          </a:prstGeom>
          <a:noFill/>
          <a:ln>
            <a:noFill/>
          </a:ln>
        </p:spPr>
        <p:txBody>
          <a:bodyPr anchorCtr="0" anchor="t" bIns="45700" lIns="91425" spcFirstLastPara="1" rIns="91425" wrap="square" tIns="45700">
            <a:normAutofit/>
          </a:bodyPr>
          <a:lstStyle>
            <a:lvl1pPr indent="-298450" lvl="0" marL="457200" algn="r">
              <a:lnSpc>
                <a:spcPct val="90000"/>
              </a:lnSpc>
              <a:spcBef>
                <a:spcPts val="1000"/>
              </a:spcBef>
              <a:spcAft>
                <a:spcPts val="0"/>
              </a:spcAft>
              <a:buClr>
                <a:schemeClr val="lt1"/>
              </a:buClr>
              <a:buSzPts val="1100"/>
              <a:buChar char="•"/>
              <a:defRPr b="0" sz="11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29"/>
          <p:cNvSpPr txBox="1"/>
          <p:nvPr>
            <p:ph idx="3" type="body"/>
          </p:nvPr>
        </p:nvSpPr>
        <p:spPr>
          <a:xfrm>
            <a:off x="6960096" y="5398046"/>
            <a:ext cx="2592288" cy="365125"/>
          </a:xfrm>
          <a:prstGeom prst="rect">
            <a:avLst/>
          </a:prstGeom>
          <a:noFill/>
          <a:ln>
            <a:noFill/>
          </a:ln>
        </p:spPr>
        <p:txBody>
          <a:bodyPr anchorCtr="0" anchor="t" bIns="45700" lIns="91425" spcFirstLastPara="1" rIns="91425" wrap="square" tIns="45700">
            <a:normAutofit/>
          </a:bodyPr>
          <a:lstStyle>
            <a:lvl1pPr indent="-298450" lvl="0" marL="457200" algn="r">
              <a:lnSpc>
                <a:spcPct val="90000"/>
              </a:lnSpc>
              <a:spcBef>
                <a:spcPts val="1000"/>
              </a:spcBef>
              <a:spcAft>
                <a:spcPts val="0"/>
              </a:spcAft>
              <a:buClr>
                <a:schemeClr val="lt1"/>
              </a:buClr>
              <a:buSzPts val="1100"/>
              <a:buChar char="•"/>
              <a:defRPr b="0" sz="11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wipe dir="l"/>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showMasterSp="0">
  <p:cSld name="Divider Slide">
    <p:bg>
      <p:bgPr>
        <a:solidFill>
          <a:srgbClr val="001484"/>
        </a:solidFill>
      </p:bgPr>
    </p:bg>
    <p:spTree>
      <p:nvGrpSpPr>
        <p:cNvPr id="21" name="Shape 21"/>
        <p:cNvGrpSpPr/>
        <p:nvPr/>
      </p:nvGrpSpPr>
      <p:grpSpPr>
        <a:xfrm>
          <a:off x="0" y="0"/>
          <a:ext cx="0" cy="0"/>
          <a:chOff x="0" y="0"/>
          <a:chExt cx="0" cy="0"/>
        </a:xfrm>
      </p:grpSpPr>
      <p:sp>
        <p:nvSpPr>
          <p:cNvPr id="22" name="Google Shape;22;p30"/>
          <p:cNvSpPr txBox="1"/>
          <p:nvPr>
            <p:ph idx="1" type="body"/>
          </p:nvPr>
        </p:nvSpPr>
        <p:spPr>
          <a:xfrm>
            <a:off x="814918" y="2276873"/>
            <a:ext cx="11041721" cy="936625"/>
          </a:xfrm>
          <a:prstGeom prst="rect">
            <a:avLst/>
          </a:prstGeom>
          <a:noFill/>
          <a:ln>
            <a:noFill/>
          </a:ln>
        </p:spPr>
        <p:txBody>
          <a:bodyPr anchorCtr="0" anchor="ctr"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b="0" sz="3200">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wipe dir="l"/>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 name="Shape 23"/>
        <p:cNvGrpSpPr/>
        <p:nvPr/>
      </p:nvGrpSpPr>
      <p:grpSpPr>
        <a:xfrm>
          <a:off x="0" y="0"/>
          <a:ext cx="0" cy="0"/>
          <a:chOff x="0" y="0"/>
          <a:chExt cx="0" cy="0"/>
        </a:xfrm>
      </p:grpSpPr>
      <p:sp>
        <p:nvSpPr>
          <p:cNvPr id="24" name="Google Shape;24;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6" name="Google Shape;26;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8" name="Google Shape;3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9"/>
          <p:cNvSpPr/>
          <p:nvPr>
            <p:ph idx="2" type="pic"/>
          </p:nvPr>
        </p:nvSpPr>
        <p:spPr>
          <a:xfrm>
            <a:off x="5183188" y="987425"/>
            <a:ext cx="6172200" cy="4873625"/>
          </a:xfrm>
          <a:prstGeom prst="rect">
            <a:avLst/>
          </a:prstGeom>
          <a:noFill/>
          <a:ln>
            <a:noFill/>
          </a:ln>
        </p:spPr>
      </p:sp>
      <p:sp>
        <p:nvSpPr>
          <p:cNvPr id="76" name="Google Shape;76;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transition spd="slow">
    <p:wipe dir="l"/>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Z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wipe dir="l"/>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5.png"/><Relationship Id="rId7"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22.jpg"/><Relationship Id="rId5"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24.png"/><Relationship Id="rId5" Type="http://schemas.openxmlformats.org/officeDocument/2006/relationships/image" Target="../media/image26.png"/><Relationship Id="rId6"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Text&#10;&#10;Description automatically generated" id="97" name="Google Shape;97;p1"/>
          <p:cNvPicPr preferRelativeResize="0"/>
          <p:nvPr/>
        </p:nvPicPr>
        <p:blipFill rotWithShape="1">
          <a:blip r:embed="rId3">
            <a:alphaModFix/>
          </a:blip>
          <a:srcRect b="0" l="0" r="0" t="0"/>
          <a:stretch/>
        </p:blipFill>
        <p:spPr>
          <a:xfrm>
            <a:off x="8700230" y="427265"/>
            <a:ext cx="2970162" cy="1164029"/>
          </a:xfrm>
          <a:prstGeom prst="rect">
            <a:avLst/>
          </a:prstGeom>
          <a:noFill/>
          <a:ln>
            <a:noFill/>
          </a:ln>
        </p:spPr>
      </p:pic>
      <p:sp>
        <p:nvSpPr>
          <p:cNvPr id="98" name="Google Shape;98;p1"/>
          <p:cNvSpPr txBox="1"/>
          <p:nvPr/>
        </p:nvSpPr>
        <p:spPr>
          <a:xfrm>
            <a:off x="814918" y="2695973"/>
            <a:ext cx="11041721" cy="93662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4800"/>
              <a:buFont typeface="Arial"/>
              <a:buNone/>
            </a:pPr>
            <a:r>
              <a:rPr b="1" i="0" lang="en-ZA" sz="4800" u="none" cap="none" strike="noStrike">
                <a:solidFill>
                  <a:schemeClr val="lt1"/>
                </a:solidFill>
                <a:latin typeface="Calibri"/>
                <a:ea typeface="Calibri"/>
                <a:cs typeface="Calibri"/>
                <a:sym typeface="Calibri"/>
              </a:rPr>
              <a:t>Tablet Programme: </a:t>
            </a:r>
            <a:endParaRPr/>
          </a:p>
          <a:p>
            <a:pPr indent="0" lvl="0" marL="0" marR="0" rtl="0" algn="ctr">
              <a:lnSpc>
                <a:spcPct val="90000"/>
              </a:lnSpc>
              <a:spcBef>
                <a:spcPts val="1000"/>
              </a:spcBef>
              <a:spcAft>
                <a:spcPts val="0"/>
              </a:spcAft>
              <a:buClr>
                <a:schemeClr val="lt1"/>
              </a:buClr>
              <a:buSzPts val="4800"/>
              <a:buFont typeface="Arial"/>
              <a:buNone/>
            </a:pPr>
            <a:r>
              <a:rPr b="1" i="0" lang="en-ZA" sz="4800" u="none" cap="none" strike="noStrike">
                <a:solidFill>
                  <a:schemeClr val="lt1"/>
                </a:solidFill>
                <a:latin typeface="Calibri"/>
                <a:ea typeface="Calibri"/>
                <a:cs typeface="Calibri"/>
                <a:sym typeface="Calibri"/>
              </a:rPr>
              <a:t>Ensuring Success with Integration of eLearning</a:t>
            </a:r>
            <a:endParaRPr/>
          </a:p>
        </p:txBody>
      </p:sp>
      <p:sp>
        <p:nvSpPr>
          <p:cNvPr id="99" name="Google Shape;99;p1"/>
          <p:cNvSpPr txBox="1"/>
          <p:nvPr/>
        </p:nvSpPr>
        <p:spPr>
          <a:xfrm>
            <a:off x="2453218" y="5094513"/>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t/>
            </a:r>
            <a:endParaRPr b="1" i="0" sz="2800" u="none" cap="none" strike="noStrike">
              <a:solidFill>
                <a:schemeClr val="lt1"/>
              </a:solidFill>
              <a:latin typeface="Calibri"/>
              <a:ea typeface="Calibri"/>
              <a:cs typeface="Calibri"/>
              <a:sym typeface="Calibri"/>
            </a:endParaRPr>
          </a:p>
        </p:txBody>
      </p:sp>
      <p:sp>
        <p:nvSpPr>
          <p:cNvPr id="100" name="Google Shape;100;p1"/>
          <p:cNvSpPr txBox="1"/>
          <p:nvPr>
            <p:ph type="ctrTitle"/>
          </p:nvPr>
        </p:nvSpPr>
        <p:spPr>
          <a:xfrm>
            <a:off x="623392" y="3429001"/>
            <a:ext cx="10945200" cy="1008000"/>
          </a:xfrm>
          <a:prstGeom prst="rect">
            <a:avLst/>
          </a:prstGeom>
        </p:spPr>
        <p:txBody>
          <a:bodyPr anchorCtr="0" anchor="b" bIns="0" lIns="72000" spcFirstLastPara="1" rIns="72000" wrap="square" tIns="0">
            <a:normAutofit/>
          </a:bodyPr>
          <a:lstStyle/>
          <a:p>
            <a:pPr indent="0" lvl="0" marL="0" rtl="0" algn="r">
              <a:spcBef>
                <a:spcPts val="300"/>
              </a:spcBef>
              <a:spcAft>
                <a:spcPts val="0"/>
              </a:spcAft>
              <a:buNone/>
            </a:pPr>
            <a:r>
              <a:t/>
            </a:r>
            <a:endParaRPr/>
          </a:p>
        </p:txBody>
      </p:sp>
      <p:sp>
        <p:nvSpPr>
          <p:cNvPr id="101" name="Google Shape;101;p1"/>
          <p:cNvSpPr txBox="1"/>
          <p:nvPr>
            <p:ph idx="1" type="subTitle"/>
          </p:nvPr>
        </p:nvSpPr>
        <p:spPr>
          <a:xfrm>
            <a:off x="623392" y="4532528"/>
            <a:ext cx="10945200" cy="508500"/>
          </a:xfrm>
          <a:prstGeom prst="rect">
            <a:avLst/>
          </a:prstGeom>
        </p:spPr>
        <p:txBody>
          <a:bodyPr anchorCtr="0" anchor="ctr" bIns="0" lIns="72000" spcFirstLastPara="1" rIns="72000" wrap="square" tIns="0">
            <a:normAutofit/>
          </a:bodyPr>
          <a:lstStyle/>
          <a:p>
            <a:pPr indent="0" lvl="0" marL="0" rtl="0" algn="r">
              <a:spcBef>
                <a:spcPts val="1000"/>
              </a:spcBef>
              <a:spcAft>
                <a:spcPts val="0"/>
              </a:spcAft>
              <a:buNone/>
            </a:pPr>
            <a:r>
              <a:t/>
            </a:r>
            <a:endParaRPr/>
          </a:p>
        </p:txBody>
      </p:sp>
      <p:sp>
        <p:nvSpPr>
          <p:cNvPr id="102" name="Google Shape;102;p1"/>
          <p:cNvSpPr txBox="1"/>
          <p:nvPr>
            <p:ph idx="2" type="body"/>
          </p:nvPr>
        </p:nvSpPr>
        <p:spPr>
          <a:xfrm>
            <a:off x="4847397" y="5398046"/>
            <a:ext cx="211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
        <p:nvSpPr>
          <p:cNvPr id="103" name="Google Shape;103;p1"/>
          <p:cNvSpPr txBox="1"/>
          <p:nvPr>
            <p:ph idx="3" type="body"/>
          </p:nvPr>
        </p:nvSpPr>
        <p:spPr>
          <a:xfrm>
            <a:off x="6960096" y="5398046"/>
            <a:ext cx="259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
          <p:cNvSpPr txBox="1"/>
          <p:nvPr>
            <p:ph idx="1" type="body"/>
          </p:nvPr>
        </p:nvSpPr>
        <p:spPr>
          <a:xfrm>
            <a:off x="814918" y="2276873"/>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ZA" sz="4800"/>
              <a:t>Welcome and Introductions</a:t>
            </a:r>
            <a:endParaRPr/>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800"/>
              <a:buNone/>
            </a:pPr>
            <a:r>
              <a:rPr b="1" lang="en-ZA" sz="4800"/>
              <a:t>Presenter Name: </a:t>
            </a:r>
            <a:endParaRPr/>
          </a:p>
        </p:txBody>
      </p:sp>
      <p:pic>
        <p:nvPicPr>
          <p:cNvPr descr="Text&#10;&#10;Description automatically generated" id="110" name="Google Shape;110;p2"/>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group of children in a classroom&#10;&#10;Description automatically generated with low confidence" id="111" name="Google Shape;111;p2"/>
          <p:cNvPicPr preferRelativeResize="0"/>
          <p:nvPr/>
        </p:nvPicPr>
        <p:blipFill rotWithShape="1">
          <a:blip r:embed="rId4">
            <a:alphaModFix/>
          </a:blip>
          <a:srcRect b="0" l="0" r="0" t="0"/>
          <a:stretch/>
        </p:blipFill>
        <p:spPr>
          <a:xfrm>
            <a:off x="6845642" y="2113005"/>
            <a:ext cx="5024287" cy="335300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
          <p:cNvSpPr txBox="1"/>
          <p:nvPr>
            <p:ph idx="1" type="body"/>
          </p:nvPr>
        </p:nvSpPr>
        <p:spPr>
          <a:xfrm>
            <a:off x="686331" y="1605360"/>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Technology Integration: </a:t>
            </a:r>
            <a:endParaRPr/>
          </a:p>
          <a:p>
            <a:pPr indent="0" lvl="0" marL="0" rtl="0" algn="l">
              <a:lnSpc>
                <a:spcPct val="90000"/>
              </a:lnSpc>
              <a:spcBef>
                <a:spcPts val="1000"/>
              </a:spcBef>
              <a:spcAft>
                <a:spcPts val="0"/>
              </a:spcAft>
              <a:buClr>
                <a:schemeClr val="lt1"/>
              </a:buClr>
              <a:buSzPts val="3200"/>
              <a:buNone/>
            </a:pPr>
            <a:r>
              <a:t/>
            </a:r>
            <a:endParaRPr b="1"/>
          </a:p>
          <a:p>
            <a:pPr indent="0" lvl="0" marL="0" rtl="0" algn="l">
              <a:lnSpc>
                <a:spcPct val="90000"/>
              </a:lnSpc>
              <a:spcBef>
                <a:spcPts val="1000"/>
              </a:spcBef>
              <a:spcAft>
                <a:spcPts val="0"/>
              </a:spcAft>
              <a:buClr>
                <a:schemeClr val="lt1"/>
              </a:buClr>
              <a:buSzPts val="3200"/>
              <a:buNone/>
            </a:pPr>
            <a:r>
              <a:rPr b="1" lang="en-ZA"/>
              <a:t>The use of technology devices and software as a tool to enhance and support learning</a:t>
            </a:r>
            <a:endParaRPr/>
          </a:p>
        </p:txBody>
      </p:sp>
      <p:pic>
        <p:nvPicPr>
          <p:cNvPr descr="Text&#10;&#10;Description automatically generated" id="118" name="Google Shape;118;p3"/>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child sitting at a desk&#10;&#10;Description automatically generated with low confidence" id="119" name="Google Shape;119;p3"/>
          <p:cNvPicPr preferRelativeResize="0"/>
          <p:nvPr/>
        </p:nvPicPr>
        <p:blipFill rotWithShape="1">
          <a:blip r:embed="rId4">
            <a:alphaModFix/>
          </a:blip>
          <a:srcRect b="0" l="0" r="0" t="0"/>
          <a:stretch/>
        </p:blipFill>
        <p:spPr>
          <a:xfrm>
            <a:off x="5180842" y="3299300"/>
            <a:ext cx="4410253" cy="2943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ph idx="1" type="body"/>
          </p:nvPr>
        </p:nvSpPr>
        <p:spPr>
          <a:xfrm>
            <a:off x="814918" y="2848373"/>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Why is technology integration important? </a:t>
            </a:r>
            <a:endParaRPr/>
          </a:p>
          <a:p>
            <a:pPr indent="-25400" lvl="0" marL="228600" rtl="0" algn="l">
              <a:lnSpc>
                <a:spcPct val="90000"/>
              </a:lnSpc>
              <a:spcBef>
                <a:spcPts val="1000"/>
              </a:spcBef>
              <a:spcAft>
                <a:spcPts val="0"/>
              </a:spcAft>
              <a:buClr>
                <a:schemeClr val="lt1"/>
              </a:buClr>
              <a:buSzPts val="3200"/>
              <a:buNone/>
            </a:pPr>
            <a:r>
              <a:t/>
            </a:r>
            <a:endParaRPr b="1"/>
          </a:p>
          <a:p>
            <a:pPr indent="-228600" lvl="0" marL="228600" rtl="0" algn="l">
              <a:lnSpc>
                <a:spcPct val="90000"/>
              </a:lnSpc>
              <a:spcBef>
                <a:spcPts val="1000"/>
              </a:spcBef>
              <a:spcAft>
                <a:spcPts val="0"/>
              </a:spcAft>
              <a:buClr>
                <a:schemeClr val="lt1"/>
              </a:buClr>
              <a:buSzPts val="3200"/>
              <a:buChar char="•"/>
            </a:pPr>
            <a:r>
              <a:rPr b="1" lang="en-ZA"/>
              <a:t>Digital divide</a:t>
            </a:r>
            <a:endParaRPr/>
          </a:p>
          <a:p>
            <a:pPr indent="-228600" lvl="0" marL="228600" rtl="0" algn="l">
              <a:lnSpc>
                <a:spcPct val="90000"/>
              </a:lnSpc>
              <a:spcBef>
                <a:spcPts val="1000"/>
              </a:spcBef>
              <a:spcAft>
                <a:spcPts val="0"/>
              </a:spcAft>
              <a:buClr>
                <a:schemeClr val="lt1"/>
              </a:buClr>
              <a:buSzPts val="3200"/>
              <a:buChar char="•"/>
            </a:pPr>
            <a:r>
              <a:rPr b="1" lang="en-ZA"/>
              <a:t>COVID has caused a widening of the gap </a:t>
            </a:r>
            <a:endParaRPr/>
          </a:p>
          <a:p>
            <a:pPr indent="-25400" lvl="0" marL="228600" rtl="0" algn="l">
              <a:lnSpc>
                <a:spcPct val="90000"/>
              </a:lnSpc>
              <a:spcBef>
                <a:spcPts val="1000"/>
              </a:spcBef>
              <a:spcAft>
                <a:spcPts val="0"/>
              </a:spcAft>
              <a:buClr>
                <a:schemeClr val="lt1"/>
              </a:buClr>
              <a:buSzPts val="3200"/>
              <a:buNone/>
            </a:pPr>
            <a:r>
              <a:t/>
            </a:r>
            <a:endParaRPr b="1"/>
          </a:p>
        </p:txBody>
      </p:sp>
      <p:pic>
        <p:nvPicPr>
          <p:cNvPr descr="Text&#10;&#10;Description automatically generated" id="126" name="Google Shape;126;p4"/>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5"/>
          <p:cNvSpPr txBox="1"/>
          <p:nvPr>
            <p:ph idx="1" type="body"/>
          </p:nvPr>
        </p:nvSpPr>
        <p:spPr>
          <a:xfrm>
            <a:off x="814918" y="2848373"/>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ZA"/>
              <a:t>“[During COVID closures], only </a:t>
            </a:r>
            <a:r>
              <a:rPr b="1" lang="en-ZA"/>
              <a:t>11,7%</a:t>
            </a:r>
            <a:r>
              <a:rPr lang="en-ZA"/>
              <a:t> of schools offered remote learning options nationally…the urban-rural divide was prominent, as twice as many individuals were given the option of remote learning in urban areas compared to rural areas.”</a:t>
            </a:r>
            <a:endParaRPr b="1"/>
          </a:p>
        </p:txBody>
      </p:sp>
      <p:pic>
        <p:nvPicPr>
          <p:cNvPr descr="Text&#10;&#10;Description automatically generated" id="133" name="Google Shape;133;p5"/>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sp>
        <p:nvSpPr>
          <p:cNvPr id="134" name="Google Shape;134;p5"/>
          <p:cNvSpPr txBox="1"/>
          <p:nvPr/>
        </p:nvSpPr>
        <p:spPr>
          <a:xfrm>
            <a:off x="814918" y="4705748"/>
            <a:ext cx="11041721" cy="9366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1600"/>
              <a:buFont typeface="Arial"/>
              <a:buNone/>
            </a:pPr>
            <a:r>
              <a:rPr b="1" i="0" lang="en-ZA" sz="1600" u="none" cap="none" strike="noStrike">
                <a:solidFill>
                  <a:schemeClr val="lt1"/>
                </a:solidFill>
                <a:latin typeface="Calibri"/>
                <a:ea typeface="Calibri"/>
                <a:cs typeface="Calibri"/>
                <a:sym typeface="Calibri"/>
              </a:rPr>
              <a:t>South Africa Dept of Statistics “How COVID-19 changed the way we learn”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6"/>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21</a:t>
            </a:r>
            <a:r>
              <a:rPr b="1" baseline="30000" lang="en-ZA" sz="4400"/>
              <a:t>st</a:t>
            </a:r>
            <a:r>
              <a:rPr b="1" lang="en-ZA" sz="4400"/>
              <a:t> Century Skills: </a:t>
            </a:r>
            <a:endParaRPr/>
          </a:p>
          <a:p>
            <a:pPr indent="0" lvl="0" marL="0" rtl="0" algn="l">
              <a:lnSpc>
                <a:spcPct val="90000"/>
              </a:lnSpc>
              <a:spcBef>
                <a:spcPts val="1000"/>
              </a:spcBef>
              <a:spcAft>
                <a:spcPts val="0"/>
              </a:spcAft>
              <a:buClr>
                <a:schemeClr val="lt1"/>
              </a:buClr>
              <a:buSzPts val="3200"/>
              <a:buNone/>
            </a:pPr>
            <a:r>
              <a:rPr lang="en-ZA"/>
              <a:t>• Collaboration </a:t>
            </a:r>
            <a:endParaRPr/>
          </a:p>
          <a:p>
            <a:pPr indent="0" lvl="0" marL="0" rtl="0" algn="l">
              <a:lnSpc>
                <a:spcPct val="90000"/>
              </a:lnSpc>
              <a:spcBef>
                <a:spcPts val="1000"/>
              </a:spcBef>
              <a:spcAft>
                <a:spcPts val="0"/>
              </a:spcAft>
              <a:buClr>
                <a:schemeClr val="lt1"/>
              </a:buClr>
              <a:buSzPts val="3200"/>
              <a:buNone/>
            </a:pPr>
            <a:r>
              <a:rPr lang="en-ZA"/>
              <a:t>• Communication </a:t>
            </a:r>
            <a:endParaRPr/>
          </a:p>
          <a:p>
            <a:pPr indent="0" lvl="0" marL="0" rtl="0" algn="l">
              <a:lnSpc>
                <a:spcPct val="90000"/>
              </a:lnSpc>
              <a:spcBef>
                <a:spcPts val="1000"/>
              </a:spcBef>
              <a:spcAft>
                <a:spcPts val="0"/>
              </a:spcAft>
              <a:buClr>
                <a:schemeClr val="lt1"/>
              </a:buClr>
              <a:buSzPts val="3200"/>
              <a:buNone/>
            </a:pPr>
            <a:r>
              <a:rPr lang="en-ZA"/>
              <a:t>• Creativity </a:t>
            </a:r>
            <a:endParaRPr/>
          </a:p>
          <a:p>
            <a:pPr indent="0" lvl="0" marL="0" rtl="0" algn="l">
              <a:lnSpc>
                <a:spcPct val="90000"/>
              </a:lnSpc>
              <a:spcBef>
                <a:spcPts val="1000"/>
              </a:spcBef>
              <a:spcAft>
                <a:spcPts val="0"/>
              </a:spcAft>
              <a:buClr>
                <a:schemeClr val="lt1"/>
              </a:buClr>
              <a:buSzPts val="3200"/>
              <a:buNone/>
            </a:pPr>
            <a:r>
              <a:rPr lang="en-ZA"/>
              <a:t>• Critical Thinking </a:t>
            </a:r>
            <a:endParaRPr/>
          </a:p>
          <a:p>
            <a:pPr indent="0" lvl="0" marL="0" rtl="0" algn="l">
              <a:lnSpc>
                <a:spcPct val="90000"/>
              </a:lnSpc>
              <a:spcBef>
                <a:spcPts val="1000"/>
              </a:spcBef>
              <a:spcAft>
                <a:spcPts val="0"/>
              </a:spcAft>
              <a:buClr>
                <a:schemeClr val="lt1"/>
              </a:buClr>
              <a:buSzPts val="3200"/>
              <a:buNone/>
            </a:pPr>
            <a:r>
              <a:rPr lang="en-ZA"/>
              <a:t>• Character </a:t>
            </a:r>
            <a:endParaRPr/>
          </a:p>
          <a:p>
            <a:pPr indent="0" lvl="0" marL="0" rtl="0" algn="l">
              <a:lnSpc>
                <a:spcPct val="90000"/>
              </a:lnSpc>
              <a:spcBef>
                <a:spcPts val="1000"/>
              </a:spcBef>
              <a:spcAft>
                <a:spcPts val="0"/>
              </a:spcAft>
              <a:buClr>
                <a:schemeClr val="lt1"/>
              </a:buClr>
              <a:buSzPts val="3200"/>
              <a:buNone/>
            </a:pPr>
            <a:r>
              <a:rPr lang="en-ZA"/>
              <a:t>• Citizenship </a:t>
            </a:r>
            <a:endParaRPr/>
          </a:p>
          <a:p>
            <a:pPr indent="0" lvl="0" marL="0" rtl="0" algn="l">
              <a:lnSpc>
                <a:spcPct val="90000"/>
              </a:lnSpc>
              <a:spcBef>
                <a:spcPts val="1000"/>
              </a:spcBef>
              <a:spcAft>
                <a:spcPts val="0"/>
              </a:spcAft>
              <a:buClr>
                <a:schemeClr val="lt1"/>
              </a:buClr>
              <a:buSzPts val="3200"/>
              <a:buNone/>
            </a:pPr>
            <a:r>
              <a:rPr lang="en-ZA"/>
              <a:t>• Computational Thinking</a:t>
            </a:r>
            <a:endParaRPr/>
          </a:p>
          <a:p>
            <a:pPr indent="0" lvl="0" marL="0" rtl="0" algn="l">
              <a:lnSpc>
                <a:spcPct val="90000"/>
              </a:lnSpc>
              <a:spcBef>
                <a:spcPts val="1000"/>
              </a:spcBef>
              <a:spcAft>
                <a:spcPts val="0"/>
              </a:spcAft>
              <a:buClr>
                <a:schemeClr val="lt1"/>
              </a:buClr>
              <a:buSzPts val="3200"/>
              <a:buNone/>
            </a:pPr>
            <a:r>
              <a:t/>
            </a:r>
            <a:endParaRPr b="1"/>
          </a:p>
        </p:txBody>
      </p:sp>
      <p:pic>
        <p:nvPicPr>
          <p:cNvPr descr="Text&#10;&#10;Description automatically generated" id="141" name="Google Shape;141;p6"/>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group of people sitting at a table&#10;&#10;Description automatically generated with medium confidence" id="142" name="Google Shape;142;p6"/>
          <p:cNvPicPr preferRelativeResize="0"/>
          <p:nvPr/>
        </p:nvPicPr>
        <p:blipFill rotWithShape="1">
          <a:blip r:embed="rId4">
            <a:alphaModFix/>
          </a:blip>
          <a:srcRect b="30413" l="0" r="-1653" t="11752"/>
          <a:stretch/>
        </p:blipFill>
        <p:spPr>
          <a:xfrm>
            <a:off x="6096000" y="875409"/>
            <a:ext cx="5486400" cy="417055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7"/>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What technology integration is not:</a:t>
            </a:r>
            <a:endParaRPr/>
          </a:p>
          <a:p>
            <a:pPr indent="0" lvl="0" marL="0" rtl="0" algn="l">
              <a:lnSpc>
                <a:spcPct val="90000"/>
              </a:lnSpc>
              <a:spcBef>
                <a:spcPts val="1000"/>
              </a:spcBef>
              <a:spcAft>
                <a:spcPts val="0"/>
              </a:spcAft>
              <a:buClr>
                <a:schemeClr val="lt1"/>
              </a:buClr>
              <a:buSzPts val="4400"/>
              <a:buNone/>
            </a:pPr>
            <a:r>
              <a:t/>
            </a:r>
            <a:endParaRPr b="1" sz="4400"/>
          </a:p>
          <a:p>
            <a:pPr indent="-228600" lvl="0" marL="228600" rtl="0" algn="l">
              <a:lnSpc>
                <a:spcPct val="90000"/>
              </a:lnSpc>
              <a:spcBef>
                <a:spcPts val="1000"/>
              </a:spcBef>
              <a:spcAft>
                <a:spcPts val="0"/>
              </a:spcAft>
              <a:buClr>
                <a:schemeClr val="lt1"/>
              </a:buClr>
              <a:buSzPts val="2800"/>
              <a:buChar char="•"/>
            </a:pPr>
            <a:r>
              <a:rPr b="1" lang="en-ZA" sz="2800"/>
              <a:t>Not a replacement for a teacher </a:t>
            </a:r>
            <a:endParaRPr/>
          </a:p>
          <a:p>
            <a:pPr indent="-228600" lvl="0" marL="228600" rtl="0" algn="l">
              <a:lnSpc>
                <a:spcPct val="90000"/>
              </a:lnSpc>
              <a:spcBef>
                <a:spcPts val="1000"/>
              </a:spcBef>
              <a:spcAft>
                <a:spcPts val="0"/>
              </a:spcAft>
              <a:buClr>
                <a:schemeClr val="lt1"/>
              </a:buClr>
              <a:buSzPts val="2800"/>
              <a:buChar char="•"/>
            </a:pPr>
            <a:r>
              <a:rPr b="1" lang="en-ZA" sz="2800"/>
              <a:t>Not ‘free time’ for the learners or teacher</a:t>
            </a:r>
            <a:endParaRPr/>
          </a:p>
          <a:p>
            <a:pPr indent="-228600" lvl="0" marL="228600" rtl="0" algn="l">
              <a:lnSpc>
                <a:spcPct val="90000"/>
              </a:lnSpc>
              <a:spcBef>
                <a:spcPts val="1000"/>
              </a:spcBef>
              <a:spcAft>
                <a:spcPts val="0"/>
              </a:spcAft>
              <a:buClr>
                <a:schemeClr val="lt1"/>
              </a:buClr>
              <a:buSzPts val="2800"/>
              <a:buChar char="•"/>
            </a:pPr>
            <a:r>
              <a:rPr b="1" lang="en-ZA" sz="2800"/>
              <a:t>Not a replacement for a quality lesson plan</a:t>
            </a:r>
            <a:endParaRPr/>
          </a:p>
          <a:p>
            <a:pPr indent="-228600" lvl="0" marL="228600" rtl="0" algn="l">
              <a:lnSpc>
                <a:spcPct val="90000"/>
              </a:lnSpc>
              <a:spcBef>
                <a:spcPts val="1000"/>
              </a:spcBef>
              <a:spcAft>
                <a:spcPts val="0"/>
              </a:spcAft>
              <a:buClr>
                <a:schemeClr val="lt1"/>
              </a:buClr>
              <a:buSzPts val="2800"/>
              <a:buChar char="•"/>
            </a:pPr>
            <a:r>
              <a:rPr b="1" lang="en-ZA" sz="2800"/>
              <a:t>Not a separate class or additional curriculum </a:t>
            </a:r>
            <a:endParaRPr/>
          </a:p>
          <a:p>
            <a:pPr indent="0" lvl="0" marL="228600" rtl="0" algn="l">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149" name="Google Shape;149;p7"/>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teacher showing a student something on a cell phone&#10;&#10;Description automatically generated with low confidence" id="150" name="Google Shape;150;p7"/>
          <p:cNvPicPr preferRelativeResize="0"/>
          <p:nvPr/>
        </p:nvPicPr>
        <p:blipFill rotWithShape="1">
          <a:blip r:embed="rId4">
            <a:alphaModFix/>
          </a:blip>
          <a:srcRect b="0" l="11812" r="31740" t="0"/>
          <a:stretch/>
        </p:blipFill>
        <p:spPr>
          <a:xfrm>
            <a:off x="8279532" y="1757362"/>
            <a:ext cx="3296477" cy="38973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descr="Text&#10;&#10;Description automatically generated" id="156" name="Google Shape;156;p8"/>
          <p:cNvPicPr preferRelativeResize="0"/>
          <p:nvPr/>
        </p:nvPicPr>
        <p:blipFill rotWithShape="1">
          <a:blip r:embed="rId3">
            <a:alphaModFix/>
          </a:blip>
          <a:srcRect b="0" l="0" r="0" t="0"/>
          <a:stretch/>
        </p:blipFill>
        <p:spPr>
          <a:xfrm>
            <a:off x="8700230" y="427265"/>
            <a:ext cx="2970162" cy="1164029"/>
          </a:xfrm>
          <a:prstGeom prst="rect">
            <a:avLst/>
          </a:prstGeom>
          <a:noFill/>
          <a:ln>
            <a:noFill/>
          </a:ln>
        </p:spPr>
      </p:pic>
      <p:sp>
        <p:nvSpPr>
          <p:cNvPr id="157" name="Google Shape;157;p8"/>
          <p:cNvSpPr txBox="1"/>
          <p:nvPr/>
        </p:nvSpPr>
        <p:spPr>
          <a:xfrm>
            <a:off x="814918" y="2276873"/>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t/>
            </a:r>
            <a:endParaRPr b="1" i="0" sz="2800" u="none" cap="none" strike="noStrike">
              <a:solidFill>
                <a:schemeClr val="lt1"/>
              </a:solidFill>
              <a:latin typeface="Calibri"/>
              <a:ea typeface="Calibri"/>
              <a:cs typeface="Calibri"/>
              <a:sym typeface="Calibri"/>
            </a:endParaRPr>
          </a:p>
        </p:txBody>
      </p:sp>
      <p:pic>
        <p:nvPicPr>
          <p:cNvPr descr="A picture containing text, person, indoor&#10;&#10;Description automatically generated" id="158" name="Google Shape;158;p8"/>
          <p:cNvPicPr preferRelativeResize="0"/>
          <p:nvPr/>
        </p:nvPicPr>
        <p:blipFill rotWithShape="1">
          <a:blip r:embed="rId4">
            <a:alphaModFix/>
          </a:blip>
          <a:srcRect b="0" l="0" r="0" t="0"/>
          <a:stretch/>
        </p:blipFill>
        <p:spPr>
          <a:xfrm rot="5400000">
            <a:off x="6514929" y="2415776"/>
            <a:ext cx="4588524" cy="3441393"/>
          </a:xfrm>
          <a:prstGeom prst="rect">
            <a:avLst/>
          </a:prstGeom>
          <a:noFill/>
          <a:ln>
            <a:noFill/>
          </a:ln>
        </p:spPr>
      </p:pic>
      <p:sp>
        <p:nvSpPr>
          <p:cNvPr id="159" name="Google Shape;159;p8"/>
          <p:cNvSpPr txBox="1"/>
          <p:nvPr/>
        </p:nvSpPr>
        <p:spPr>
          <a:xfrm>
            <a:off x="814918" y="2960687"/>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EXPLORATION OF </a:t>
            </a:r>
            <a:endParaRPr/>
          </a:p>
          <a:p>
            <a:pPr indent="0" lvl="0" marL="0" marR="0" rtl="0" algn="l">
              <a:lnSpc>
                <a:spcPct val="90000"/>
              </a:lnSpc>
              <a:spcBef>
                <a:spcPts val="100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CURRICULUM-LINKED SOFTWARE</a:t>
            </a:r>
            <a:endParaRPr/>
          </a:p>
        </p:txBody>
      </p:sp>
      <p:sp>
        <p:nvSpPr>
          <p:cNvPr id="160" name="Google Shape;160;p8"/>
          <p:cNvSpPr txBox="1"/>
          <p:nvPr>
            <p:ph type="ctrTitle"/>
          </p:nvPr>
        </p:nvSpPr>
        <p:spPr>
          <a:xfrm>
            <a:off x="623392" y="3429001"/>
            <a:ext cx="10945200" cy="1008000"/>
          </a:xfrm>
          <a:prstGeom prst="rect">
            <a:avLst/>
          </a:prstGeom>
        </p:spPr>
        <p:txBody>
          <a:bodyPr anchorCtr="0" anchor="b" bIns="0" lIns="72000" spcFirstLastPara="1" rIns="72000" wrap="square" tIns="0">
            <a:normAutofit/>
          </a:bodyPr>
          <a:lstStyle/>
          <a:p>
            <a:pPr indent="0" lvl="0" marL="0" rtl="0" algn="r">
              <a:spcBef>
                <a:spcPts val="300"/>
              </a:spcBef>
              <a:spcAft>
                <a:spcPts val="0"/>
              </a:spcAft>
              <a:buNone/>
            </a:pPr>
            <a:r>
              <a:t/>
            </a:r>
            <a:endParaRPr/>
          </a:p>
        </p:txBody>
      </p:sp>
      <p:sp>
        <p:nvSpPr>
          <p:cNvPr id="161" name="Google Shape;161;p8"/>
          <p:cNvSpPr txBox="1"/>
          <p:nvPr>
            <p:ph idx="1" type="subTitle"/>
          </p:nvPr>
        </p:nvSpPr>
        <p:spPr>
          <a:xfrm>
            <a:off x="623392" y="4532528"/>
            <a:ext cx="10945200" cy="508500"/>
          </a:xfrm>
          <a:prstGeom prst="rect">
            <a:avLst/>
          </a:prstGeom>
        </p:spPr>
        <p:txBody>
          <a:bodyPr anchorCtr="0" anchor="ctr" bIns="0" lIns="72000" spcFirstLastPara="1" rIns="72000" wrap="square" tIns="0">
            <a:normAutofit/>
          </a:bodyPr>
          <a:lstStyle/>
          <a:p>
            <a:pPr indent="0" lvl="0" marL="0" rtl="0" algn="r">
              <a:spcBef>
                <a:spcPts val="1000"/>
              </a:spcBef>
              <a:spcAft>
                <a:spcPts val="0"/>
              </a:spcAft>
              <a:buNone/>
            </a:pPr>
            <a:r>
              <a:t/>
            </a:r>
            <a:endParaRPr/>
          </a:p>
        </p:txBody>
      </p:sp>
      <p:sp>
        <p:nvSpPr>
          <p:cNvPr id="162" name="Google Shape;162;p8"/>
          <p:cNvSpPr txBox="1"/>
          <p:nvPr>
            <p:ph idx="2" type="body"/>
          </p:nvPr>
        </p:nvSpPr>
        <p:spPr>
          <a:xfrm>
            <a:off x="4847397" y="5398046"/>
            <a:ext cx="211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
        <p:nvSpPr>
          <p:cNvPr id="163" name="Google Shape;163;p8"/>
          <p:cNvSpPr txBox="1"/>
          <p:nvPr>
            <p:ph idx="3" type="body"/>
          </p:nvPr>
        </p:nvSpPr>
        <p:spPr>
          <a:xfrm>
            <a:off x="6960096" y="5398046"/>
            <a:ext cx="259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descr="Text&#10;&#10;Description automatically generated" id="169" name="Google Shape;169;p9"/>
          <p:cNvPicPr preferRelativeResize="0"/>
          <p:nvPr/>
        </p:nvPicPr>
        <p:blipFill rotWithShape="1">
          <a:blip r:embed="rId3">
            <a:alphaModFix/>
          </a:blip>
          <a:srcRect b="0" l="0" r="0" t="0"/>
          <a:stretch/>
        </p:blipFill>
        <p:spPr>
          <a:xfrm>
            <a:off x="8700230" y="427265"/>
            <a:ext cx="2970162" cy="1164029"/>
          </a:xfrm>
          <a:prstGeom prst="rect">
            <a:avLst/>
          </a:prstGeom>
          <a:noFill/>
          <a:ln>
            <a:noFill/>
          </a:ln>
        </p:spPr>
      </p:pic>
      <p:sp>
        <p:nvSpPr>
          <p:cNvPr id="170" name="Google Shape;170;p9"/>
          <p:cNvSpPr txBox="1"/>
          <p:nvPr/>
        </p:nvSpPr>
        <p:spPr>
          <a:xfrm>
            <a:off x="814918" y="2276873"/>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t/>
            </a:r>
            <a:endParaRPr b="1" i="0" sz="2800" u="none" cap="none" strike="noStrike">
              <a:solidFill>
                <a:schemeClr val="lt1"/>
              </a:solidFill>
              <a:latin typeface="Calibri"/>
              <a:ea typeface="Calibri"/>
              <a:cs typeface="Calibri"/>
              <a:sym typeface="Calibri"/>
            </a:endParaRPr>
          </a:p>
        </p:txBody>
      </p:sp>
      <p:sp>
        <p:nvSpPr>
          <p:cNvPr id="171" name="Google Shape;171;p9"/>
          <p:cNvSpPr txBox="1"/>
          <p:nvPr/>
        </p:nvSpPr>
        <p:spPr>
          <a:xfrm>
            <a:off x="814918" y="2960687"/>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800"/>
              <a:buFont typeface="Arial"/>
              <a:buNone/>
            </a:pPr>
            <a:r>
              <a:rPr b="0" i="0" lang="en-ZA" sz="2800" u="none" cap="none" strike="noStrike">
                <a:solidFill>
                  <a:schemeClr val="lt1"/>
                </a:solidFill>
                <a:latin typeface="Calibri"/>
                <a:ea typeface="Calibri"/>
                <a:cs typeface="Calibri"/>
                <a:sym typeface="Calibri"/>
              </a:rPr>
              <a:t>GROUP WORK GUIDING QUESTIONS:</a:t>
            </a:r>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lt1"/>
              </a:solidFill>
              <a:latin typeface="Calibri"/>
              <a:ea typeface="Calibri"/>
              <a:cs typeface="Calibri"/>
              <a:sym typeface="Calibri"/>
            </a:endParaRPr>
          </a:p>
          <a:p>
            <a:pPr indent="-228600" lvl="0" marL="228600" marR="0" rtl="0" algn="l">
              <a:lnSpc>
                <a:spcPct val="90000"/>
              </a:lnSpc>
              <a:spcBef>
                <a:spcPts val="1000"/>
              </a:spcBef>
              <a:spcAft>
                <a:spcPts val="0"/>
              </a:spcAft>
              <a:buClr>
                <a:schemeClr val="lt1"/>
              </a:buClr>
              <a:buSzPts val="2800"/>
              <a:buFont typeface="Arial"/>
              <a:buChar char="•"/>
            </a:pPr>
            <a:r>
              <a:rPr b="0" i="0" lang="en-ZA" sz="2800" u="none" cap="none" strike="noStrike">
                <a:solidFill>
                  <a:schemeClr val="lt1"/>
                </a:solidFill>
                <a:latin typeface="Calibri"/>
                <a:ea typeface="Calibri"/>
                <a:cs typeface="Calibri"/>
                <a:sym typeface="Calibri"/>
              </a:rPr>
              <a:t>What skills/objectives are being </a:t>
            </a:r>
            <a:endParaRPr/>
          </a:p>
          <a:p>
            <a:pPr indent="0" lvl="0" marL="0" marR="0" rtl="0" algn="l">
              <a:lnSpc>
                <a:spcPct val="90000"/>
              </a:lnSpc>
              <a:spcBef>
                <a:spcPts val="1000"/>
              </a:spcBef>
              <a:spcAft>
                <a:spcPts val="0"/>
              </a:spcAft>
              <a:buClr>
                <a:schemeClr val="lt1"/>
              </a:buClr>
              <a:buSzPts val="2800"/>
              <a:buFont typeface="Arial"/>
              <a:buNone/>
            </a:pPr>
            <a:r>
              <a:rPr b="0" i="0" lang="en-ZA" sz="2800" u="none" cap="none" strike="noStrike">
                <a:solidFill>
                  <a:schemeClr val="lt1"/>
                </a:solidFill>
                <a:latin typeface="Calibri"/>
                <a:ea typeface="Calibri"/>
                <a:cs typeface="Calibri"/>
                <a:sym typeface="Calibri"/>
              </a:rPr>
              <a:t>practiced in this app? </a:t>
            </a:r>
            <a:endParaRPr/>
          </a:p>
          <a:p>
            <a:pPr indent="-228600" lvl="0" marL="228600" marR="0" rtl="0" algn="l">
              <a:lnSpc>
                <a:spcPct val="90000"/>
              </a:lnSpc>
              <a:spcBef>
                <a:spcPts val="1000"/>
              </a:spcBef>
              <a:spcAft>
                <a:spcPts val="0"/>
              </a:spcAft>
              <a:buClr>
                <a:schemeClr val="lt1"/>
              </a:buClr>
              <a:buSzPts val="2800"/>
              <a:buFont typeface="Arial"/>
              <a:buChar char="•"/>
            </a:pPr>
            <a:r>
              <a:rPr b="0" i="0" lang="en-ZA" sz="2800" u="none" cap="none" strike="noStrike">
                <a:solidFill>
                  <a:schemeClr val="lt1"/>
                </a:solidFill>
                <a:latin typeface="Calibri"/>
                <a:ea typeface="Calibri"/>
                <a:cs typeface="Calibri"/>
                <a:sym typeface="Calibri"/>
              </a:rPr>
              <a:t>What are the benefits of using this app? </a:t>
            </a:r>
            <a:endParaRPr/>
          </a:p>
          <a:p>
            <a:pPr indent="-228600" lvl="0" marL="228600" marR="0" rtl="0" algn="l">
              <a:lnSpc>
                <a:spcPct val="90000"/>
              </a:lnSpc>
              <a:spcBef>
                <a:spcPts val="1000"/>
              </a:spcBef>
              <a:spcAft>
                <a:spcPts val="0"/>
              </a:spcAft>
              <a:buClr>
                <a:schemeClr val="lt1"/>
              </a:buClr>
              <a:buSzPts val="2800"/>
              <a:buFont typeface="Arial"/>
              <a:buChar char="•"/>
            </a:pPr>
            <a:r>
              <a:rPr b="0" i="0" lang="en-ZA" sz="2800" u="none" cap="none" strike="noStrike">
                <a:solidFill>
                  <a:schemeClr val="lt1"/>
                </a:solidFill>
                <a:latin typeface="Calibri"/>
                <a:ea typeface="Calibri"/>
                <a:cs typeface="Calibri"/>
                <a:sym typeface="Calibri"/>
              </a:rPr>
              <a:t>How would you use this app in a lesson? </a:t>
            </a:r>
            <a:endParaRPr/>
          </a:p>
          <a:p>
            <a:pPr indent="0" lvl="0" marL="0" marR="0" rtl="0" algn="l">
              <a:lnSpc>
                <a:spcPct val="90000"/>
              </a:lnSpc>
              <a:spcBef>
                <a:spcPts val="1000"/>
              </a:spcBef>
              <a:spcAft>
                <a:spcPts val="0"/>
              </a:spcAft>
              <a:buClr>
                <a:schemeClr val="dk1"/>
              </a:buClr>
              <a:buSzPts val="2800"/>
              <a:buFont typeface="Arial"/>
              <a:buNone/>
            </a:pPr>
            <a:r>
              <a:t/>
            </a:r>
            <a:endParaRPr b="1" i="0" sz="2800" u="none" cap="none" strike="noStrike">
              <a:solidFill>
                <a:schemeClr val="lt1"/>
              </a:solidFill>
              <a:latin typeface="Calibri"/>
              <a:ea typeface="Calibri"/>
              <a:cs typeface="Calibri"/>
              <a:sym typeface="Calibri"/>
            </a:endParaRPr>
          </a:p>
        </p:txBody>
      </p:sp>
      <p:pic>
        <p:nvPicPr>
          <p:cNvPr descr="A group of women sitting on a couch&#10;&#10;Description automatically generated with medium confidence" id="172" name="Google Shape;172;p9"/>
          <p:cNvPicPr preferRelativeResize="0"/>
          <p:nvPr/>
        </p:nvPicPr>
        <p:blipFill rotWithShape="1">
          <a:blip r:embed="rId4">
            <a:alphaModFix/>
          </a:blip>
          <a:srcRect b="20208" l="15364" r="5885" t="16250"/>
          <a:stretch/>
        </p:blipFill>
        <p:spPr>
          <a:xfrm>
            <a:off x="7186613" y="2444749"/>
            <a:ext cx="4800600" cy="2905126"/>
          </a:xfrm>
          <a:prstGeom prst="rect">
            <a:avLst/>
          </a:prstGeom>
          <a:noFill/>
          <a:ln>
            <a:noFill/>
          </a:ln>
        </p:spPr>
      </p:pic>
      <p:sp>
        <p:nvSpPr>
          <p:cNvPr id="173" name="Google Shape;173;p9"/>
          <p:cNvSpPr txBox="1"/>
          <p:nvPr>
            <p:ph type="ctrTitle"/>
          </p:nvPr>
        </p:nvSpPr>
        <p:spPr>
          <a:xfrm>
            <a:off x="623392" y="3429001"/>
            <a:ext cx="10945200" cy="1008000"/>
          </a:xfrm>
          <a:prstGeom prst="rect">
            <a:avLst/>
          </a:prstGeom>
        </p:spPr>
        <p:txBody>
          <a:bodyPr anchorCtr="0" anchor="b" bIns="0" lIns="72000" spcFirstLastPara="1" rIns="72000" wrap="square" tIns="0">
            <a:normAutofit/>
          </a:bodyPr>
          <a:lstStyle/>
          <a:p>
            <a:pPr indent="0" lvl="0" marL="0" rtl="0" algn="r">
              <a:spcBef>
                <a:spcPts val="300"/>
              </a:spcBef>
              <a:spcAft>
                <a:spcPts val="0"/>
              </a:spcAft>
              <a:buNone/>
            </a:pPr>
            <a:r>
              <a:t/>
            </a:r>
            <a:endParaRPr/>
          </a:p>
        </p:txBody>
      </p:sp>
      <p:sp>
        <p:nvSpPr>
          <p:cNvPr id="174" name="Google Shape;174;p9"/>
          <p:cNvSpPr txBox="1"/>
          <p:nvPr>
            <p:ph idx="1" type="subTitle"/>
          </p:nvPr>
        </p:nvSpPr>
        <p:spPr>
          <a:xfrm>
            <a:off x="623392" y="4532528"/>
            <a:ext cx="10945200" cy="508500"/>
          </a:xfrm>
          <a:prstGeom prst="rect">
            <a:avLst/>
          </a:prstGeom>
        </p:spPr>
        <p:txBody>
          <a:bodyPr anchorCtr="0" anchor="ctr" bIns="0" lIns="72000" spcFirstLastPara="1" rIns="72000" wrap="square" tIns="0">
            <a:normAutofit/>
          </a:bodyPr>
          <a:lstStyle/>
          <a:p>
            <a:pPr indent="0" lvl="0" marL="0" rtl="0" algn="r">
              <a:spcBef>
                <a:spcPts val="1000"/>
              </a:spcBef>
              <a:spcAft>
                <a:spcPts val="0"/>
              </a:spcAft>
              <a:buNone/>
            </a:pPr>
            <a:r>
              <a:t/>
            </a:r>
            <a:endParaRPr/>
          </a:p>
        </p:txBody>
      </p:sp>
      <p:sp>
        <p:nvSpPr>
          <p:cNvPr id="175" name="Google Shape;175;p9"/>
          <p:cNvSpPr txBox="1"/>
          <p:nvPr>
            <p:ph idx="2" type="body"/>
          </p:nvPr>
        </p:nvSpPr>
        <p:spPr>
          <a:xfrm>
            <a:off x="4847397" y="5398046"/>
            <a:ext cx="211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
        <p:nvSpPr>
          <p:cNvPr id="176" name="Google Shape;176;p9"/>
          <p:cNvSpPr txBox="1"/>
          <p:nvPr>
            <p:ph idx="3" type="body"/>
          </p:nvPr>
        </p:nvSpPr>
        <p:spPr>
          <a:xfrm>
            <a:off x="6960096" y="5398046"/>
            <a:ext cx="259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0"/>
          <p:cNvSpPr txBox="1"/>
          <p:nvPr>
            <p:ph idx="1" type="body"/>
          </p:nvPr>
        </p:nvSpPr>
        <p:spPr>
          <a:xfrm>
            <a:off x="814918" y="362348"/>
            <a:ext cx="11041721" cy="9366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None/>
            </a:pPr>
            <a:r>
              <a:rPr b="1" lang="en-ZA"/>
              <a:t>APP GLOSSARY</a:t>
            </a:r>
            <a:endParaRPr/>
          </a:p>
        </p:txBody>
      </p:sp>
      <p:pic>
        <p:nvPicPr>
          <p:cNvPr descr="Text&#10;&#10;Description automatically generated" id="183" name="Google Shape;183;p10"/>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Table&#10;&#10;Description automatically generated" id="184" name="Google Shape;184;p10"/>
          <p:cNvPicPr preferRelativeResize="0"/>
          <p:nvPr/>
        </p:nvPicPr>
        <p:blipFill rotWithShape="1">
          <a:blip r:embed="rId4">
            <a:alphaModFix/>
          </a:blip>
          <a:srcRect b="0" l="0" r="0" t="0"/>
          <a:stretch/>
        </p:blipFill>
        <p:spPr>
          <a:xfrm>
            <a:off x="4411132" y="161303"/>
            <a:ext cx="5122335" cy="6535393"/>
          </a:xfrm>
          <a:prstGeom prst="rect">
            <a:avLst/>
          </a:prstGeom>
          <a:noFill/>
          <a:ln>
            <a:noFill/>
          </a:ln>
        </p:spPr>
      </p:pic>
      <p:sp>
        <p:nvSpPr>
          <p:cNvPr id="185" name="Google Shape;185;p10"/>
          <p:cNvSpPr/>
          <p:nvPr/>
        </p:nvSpPr>
        <p:spPr>
          <a:xfrm>
            <a:off x="4662000" y="257700"/>
            <a:ext cx="1853100" cy="632700"/>
          </a:xfrm>
          <a:prstGeom prst="rect">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lt1">
                <a:alpha val="50000"/>
              </a:scheme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1"/>
          <p:cNvSpPr txBox="1"/>
          <p:nvPr>
            <p:ph idx="1" type="body"/>
          </p:nvPr>
        </p:nvSpPr>
        <p:spPr>
          <a:xfrm>
            <a:off x="575139" y="0"/>
            <a:ext cx="11041721" cy="9366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None/>
            </a:pPr>
            <a:r>
              <a:rPr b="1" lang="en-ZA"/>
              <a:t>CURRICULUM MAP</a:t>
            </a:r>
            <a:endParaRPr/>
          </a:p>
        </p:txBody>
      </p:sp>
      <p:pic>
        <p:nvPicPr>
          <p:cNvPr descr="Text&#10;&#10;Description automatically generated" id="192" name="Google Shape;192;p11"/>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Table&#10;&#10;Description automatically generated" id="193" name="Google Shape;193;p11"/>
          <p:cNvPicPr preferRelativeResize="0"/>
          <p:nvPr/>
        </p:nvPicPr>
        <p:blipFill rotWithShape="1">
          <a:blip r:embed="rId4">
            <a:alphaModFix/>
          </a:blip>
          <a:srcRect b="0" l="0" r="0" t="0"/>
          <a:stretch/>
        </p:blipFill>
        <p:spPr>
          <a:xfrm>
            <a:off x="1430867" y="880937"/>
            <a:ext cx="8276772" cy="5096127"/>
          </a:xfrm>
          <a:prstGeom prst="rect">
            <a:avLst/>
          </a:prstGeom>
          <a:noFill/>
          <a:ln>
            <a:noFill/>
          </a:ln>
        </p:spPr>
      </p:pic>
      <p:sp>
        <p:nvSpPr>
          <p:cNvPr id="194" name="Google Shape;194;p11"/>
          <p:cNvSpPr/>
          <p:nvPr/>
        </p:nvSpPr>
        <p:spPr>
          <a:xfrm>
            <a:off x="1732375" y="1001200"/>
            <a:ext cx="1853100" cy="632700"/>
          </a:xfrm>
          <a:prstGeom prst="rect">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lt1">
                <a:alpha val="50000"/>
              </a:scheme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descr="Text&#10;&#10;Description automatically generated" id="200" name="Google Shape;200;p12"/>
          <p:cNvPicPr preferRelativeResize="0"/>
          <p:nvPr/>
        </p:nvPicPr>
        <p:blipFill rotWithShape="1">
          <a:blip r:embed="rId3">
            <a:alphaModFix/>
          </a:blip>
          <a:srcRect b="0" l="0" r="0" t="0"/>
          <a:stretch/>
        </p:blipFill>
        <p:spPr>
          <a:xfrm>
            <a:off x="8700230" y="427265"/>
            <a:ext cx="2970162" cy="1164029"/>
          </a:xfrm>
          <a:prstGeom prst="rect">
            <a:avLst/>
          </a:prstGeom>
          <a:noFill/>
          <a:ln>
            <a:noFill/>
          </a:ln>
        </p:spPr>
      </p:pic>
      <p:sp>
        <p:nvSpPr>
          <p:cNvPr id="201" name="Google Shape;201;p12"/>
          <p:cNvSpPr txBox="1"/>
          <p:nvPr/>
        </p:nvSpPr>
        <p:spPr>
          <a:xfrm>
            <a:off x="850088" y="3429000"/>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Break</a:t>
            </a:r>
            <a:endParaRPr/>
          </a:p>
        </p:txBody>
      </p:sp>
      <p:sp>
        <p:nvSpPr>
          <p:cNvPr id="202" name="Google Shape;202;p12"/>
          <p:cNvSpPr txBox="1"/>
          <p:nvPr>
            <p:ph type="ctrTitle"/>
          </p:nvPr>
        </p:nvSpPr>
        <p:spPr>
          <a:xfrm>
            <a:off x="623392" y="3429001"/>
            <a:ext cx="10945200" cy="1008000"/>
          </a:xfrm>
          <a:prstGeom prst="rect">
            <a:avLst/>
          </a:prstGeom>
        </p:spPr>
        <p:txBody>
          <a:bodyPr anchorCtr="0" anchor="b" bIns="0" lIns="72000" spcFirstLastPara="1" rIns="72000" wrap="square" tIns="0">
            <a:normAutofit/>
          </a:bodyPr>
          <a:lstStyle/>
          <a:p>
            <a:pPr indent="0" lvl="0" marL="0" rtl="0" algn="r">
              <a:spcBef>
                <a:spcPts val="300"/>
              </a:spcBef>
              <a:spcAft>
                <a:spcPts val="0"/>
              </a:spcAft>
              <a:buNone/>
            </a:pPr>
            <a:r>
              <a:t/>
            </a:r>
            <a:endParaRPr/>
          </a:p>
        </p:txBody>
      </p:sp>
      <p:sp>
        <p:nvSpPr>
          <p:cNvPr id="203" name="Google Shape;203;p12"/>
          <p:cNvSpPr txBox="1"/>
          <p:nvPr>
            <p:ph idx="1" type="subTitle"/>
          </p:nvPr>
        </p:nvSpPr>
        <p:spPr>
          <a:xfrm>
            <a:off x="623392" y="4532528"/>
            <a:ext cx="10945200" cy="508500"/>
          </a:xfrm>
          <a:prstGeom prst="rect">
            <a:avLst/>
          </a:prstGeom>
        </p:spPr>
        <p:txBody>
          <a:bodyPr anchorCtr="0" anchor="ctr" bIns="0" lIns="72000" spcFirstLastPara="1" rIns="72000" wrap="square" tIns="0">
            <a:normAutofit/>
          </a:bodyPr>
          <a:lstStyle/>
          <a:p>
            <a:pPr indent="0" lvl="0" marL="0" rtl="0" algn="r">
              <a:spcBef>
                <a:spcPts val="1000"/>
              </a:spcBef>
              <a:spcAft>
                <a:spcPts val="0"/>
              </a:spcAft>
              <a:buNone/>
            </a:pPr>
            <a:r>
              <a:t/>
            </a:r>
            <a:endParaRPr/>
          </a:p>
        </p:txBody>
      </p:sp>
      <p:sp>
        <p:nvSpPr>
          <p:cNvPr id="204" name="Google Shape;204;p12"/>
          <p:cNvSpPr txBox="1"/>
          <p:nvPr>
            <p:ph idx="2" type="body"/>
          </p:nvPr>
        </p:nvSpPr>
        <p:spPr>
          <a:xfrm>
            <a:off x="4847397" y="5398046"/>
            <a:ext cx="211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
        <p:nvSpPr>
          <p:cNvPr id="205" name="Google Shape;205;p12"/>
          <p:cNvSpPr txBox="1"/>
          <p:nvPr>
            <p:ph idx="3" type="body"/>
          </p:nvPr>
        </p:nvSpPr>
        <p:spPr>
          <a:xfrm>
            <a:off x="6960096" y="5398046"/>
            <a:ext cx="259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3"/>
          <p:cNvSpPr txBox="1"/>
          <p:nvPr>
            <p:ph idx="1" type="body"/>
          </p:nvPr>
        </p:nvSpPr>
        <p:spPr>
          <a:xfrm>
            <a:off x="575139" y="11699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b="1" lang="en-ZA" sz="2800"/>
              <a:t>Creating a Differentiated Classroom of Work Stations to include Tablets:</a:t>
            </a:r>
            <a:endParaRPr/>
          </a:p>
          <a:p>
            <a:pPr indent="0" lvl="0" marL="0" rtl="0" algn="l">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12" name="Google Shape;212;p13"/>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Heathfield differentiation RoadMovie" id="213" name="Google Shape;213;p13"/>
          <p:cNvPicPr preferRelativeResize="0"/>
          <p:nvPr/>
        </p:nvPicPr>
        <p:blipFill rotWithShape="1">
          <a:blip r:embed="rId4">
            <a:alphaModFix/>
          </a:blip>
          <a:srcRect b="0" l="0" r="0" t="0"/>
          <a:stretch/>
        </p:blipFill>
        <p:spPr>
          <a:xfrm>
            <a:off x="3868406" y="998207"/>
            <a:ext cx="5859793" cy="58597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50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txBox="1"/>
          <p:nvPr>
            <p:ph idx="1" type="body"/>
          </p:nvPr>
        </p:nvSpPr>
        <p:spPr>
          <a:xfrm>
            <a:off x="575139" y="275113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Creating Differentiated Groups based on</a:t>
            </a:r>
            <a:endParaRPr/>
          </a:p>
          <a:p>
            <a:pPr indent="0" lvl="0" marL="0" rtl="0" algn="l">
              <a:lnSpc>
                <a:spcPct val="90000"/>
              </a:lnSpc>
              <a:spcBef>
                <a:spcPts val="1000"/>
              </a:spcBef>
              <a:spcAft>
                <a:spcPts val="0"/>
              </a:spcAft>
              <a:buClr>
                <a:schemeClr val="lt1"/>
              </a:buClr>
              <a:buSzPts val="4400"/>
              <a:buNone/>
            </a:pPr>
            <a:r>
              <a:rPr b="1" lang="en-ZA" sz="4400"/>
              <a:t>Ability Level:</a:t>
            </a:r>
            <a:endParaRPr/>
          </a:p>
          <a:p>
            <a:pPr indent="0" lvl="0" marL="0" rtl="0" algn="l">
              <a:lnSpc>
                <a:spcPct val="90000"/>
              </a:lnSpc>
              <a:spcBef>
                <a:spcPts val="1000"/>
              </a:spcBef>
              <a:spcAft>
                <a:spcPts val="0"/>
              </a:spcAft>
              <a:buClr>
                <a:schemeClr val="lt1"/>
              </a:buClr>
              <a:buSzPts val="4400"/>
              <a:buNone/>
            </a:pPr>
            <a:r>
              <a:t/>
            </a:r>
            <a:endParaRPr b="1" sz="4400"/>
          </a:p>
          <a:p>
            <a:pPr indent="-228600" lvl="0" marL="228600" rtl="0" algn="l">
              <a:lnSpc>
                <a:spcPct val="90000"/>
              </a:lnSpc>
              <a:spcBef>
                <a:spcPts val="1000"/>
              </a:spcBef>
              <a:spcAft>
                <a:spcPts val="0"/>
              </a:spcAft>
              <a:buClr>
                <a:schemeClr val="lt1"/>
              </a:buClr>
              <a:buSzPts val="2800"/>
              <a:buChar char="•"/>
            </a:pPr>
            <a:r>
              <a:rPr b="1" lang="en-ZA" sz="2800"/>
              <a:t>Homogenous groups- </a:t>
            </a:r>
            <a:endParaRPr/>
          </a:p>
          <a:p>
            <a:pPr indent="0" lvl="0" marL="0" rtl="0" algn="l">
              <a:lnSpc>
                <a:spcPct val="90000"/>
              </a:lnSpc>
              <a:spcBef>
                <a:spcPts val="1000"/>
              </a:spcBef>
              <a:spcAft>
                <a:spcPts val="0"/>
              </a:spcAft>
              <a:buClr>
                <a:schemeClr val="lt1"/>
              </a:buClr>
              <a:buSzPts val="2800"/>
              <a:buNone/>
            </a:pPr>
            <a:r>
              <a:rPr b="1" lang="en-ZA" sz="2800"/>
              <a:t>children with similar ability levels</a:t>
            </a:r>
            <a:endParaRPr/>
          </a:p>
          <a:p>
            <a:pPr indent="0" lvl="0" marL="0" rtl="0" algn="l">
              <a:lnSpc>
                <a:spcPct val="90000"/>
              </a:lnSpc>
              <a:spcBef>
                <a:spcPts val="1000"/>
              </a:spcBef>
              <a:spcAft>
                <a:spcPts val="0"/>
              </a:spcAft>
              <a:buClr>
                <a:schemeClr val="lt1"/>
              </a:buClr>
              <a:buSzPts val="2800"/>
              <a:buNone/>
            </a:pPr>
            <a:r>
              <a:t/>
            </a:r>
            <a:endParaRPr b="1" sz="2800"/>
          </a:p>
          <a:p>
            <a:pPr indent="-228600" lvl="0" marL="228600" rtl="0" algn="l">
              <a:lnSpc>
                <a:spcPct val="90000"/>
              </a:lnSpc>
              <a:spcBef>
                <a:spcPts val="1000"/>
              </a:spcBef>
              <a:spcAft>
                <a:spcPts val="0"/>
              </a:spcAft>
              <a:buClr>
                <a:schemeClr val="lt1"/>
              </a:buClr>
              <a:buSzPts val="2800"/>
              <a:buChar char="•"/>
            </a:pPr>
            <a:r>
              <a:rPr b="1" lang="en-ZA" sz="2800"/>
              <a:t>Heterogenous groups- </a:t>
            </a:r>
            <a:endParaRPr/>
          </a:p>
          <a:p>
            <a:pPr indent="0" lvl="0" marL="0" rtl="0" algn="l">
              <a:lnSpc>
                <a:spcPct val="90000"/>
              </a:lnSpc>
              <a:spcBef>
                <a:spcPts val="1000"/>
              </a:spcBef>
              <a:spcAft>
                <a:spcPts val="0"/>
              </a:spcAft>
              <a:buClr>
                <a:schemeClr val="lt1"/>
              </a:buClr>
              <a:buSzPts val="2800"/>
              <a:buNone/>
            </a:pPr>
            <a:r>
              <a:rPr b="1" lang="en-ZA" sz="2800"/>
              <a:t>children with varied ability levels</a:t>
            </a:r>
            <a:endParaRPr/>
          </a:p>
          <a:p>
            <a:pPr indent="0" lvl="0" marL="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20" name="Google Shape;220;p14"/>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group of students in a classroom&#10;&#10;Description automatically generated with low confidence" id="221" name="Google Shape;221;p14"/>
          <p:cNvPicPr preferRelativeResize="0"/>
          <p:nvPr/>
        </p:nvPicPr>
        <p:blipFill rotWithShape="1">
          <a:blip r:embed="rId4">
            <a:alphaModFix/>
          </a:blip>
          <a:srcRect b="16666" l="2864" r="-2703" t="6667"/>
          <a:stretch/>
        </p:blipFill>
        <p:spPr>
          <a:xfrm>
            <a:off x="7200900" y="1406017"/>
            <a:ext cx="3943350" cy="40459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5"/>
          <p:cNvSpPr txBox="1"/>
          <p:nvPr>
            <p:ph idx="1" type="body"/>
          </p:nvPr>
        </p:nvSpPr>
        <p:spPr>
          <a:xfrm>
            <a:off x="575139" y="275113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Creating Differentiated Groups based on</a:t>
            </a:r>
            <a:endParaRPr/>
          </a:p>
          <a:p>
            <a:pPr indent="0" lvl="0" marL="0" rtl="0" algn="l">
              <a:lnSpc>
                <a:spcPct val="90000"/>
              </a:lnSpc>
              <a:spcBef>
                <a:spcPts val="1000"/>
              </a:spcBef>
              <a:spcAft>
                <a:spcPts val="0"/>
              </a:spcAft>
              <a:buClr>
                <a:schemeClr val="lt1"/>
              </a:buClr>
              <a:buSzPts val="4400"/>
              <a:buNone/>
            </a:pPr>
            <a:r>
              <a:rPr b="1" lang="en-ZA" sz="4400"/>
              <a:t>Ability Level:</a:t>
            </a:r>
            <a:endParaRPr/>
          </a:p>
          <a:p>
            <a:pPr indent="0" lvl="0" marL="0" rtl="0" algn="l">
              <a:lnSpc>
                <a:spcPct val="90000"/>
              </a:lnSpc>
              <a:spcBef>
                <a:spcPts val="1000"/>
              </a:spcBef>
              <a:spcAft>
                <a:spcPts val="0"/>
              </a:spcAft>
              <a:buClr>
                <a:schemeClr val="lt1"/>
              </a:buClr>
              <a:buSzPts val="4400"/>
              <a:buNone/>
            </a:pPr>
            <a:r>
              <a:t/>
            </a:r>
            <a:endParaRPr b="1" sz="4400"/>
          </a:p>
          <a:p>
            <a:pPr indent="-228600" lvl="0" marL="228600" rtl="0" algn="l">
              <a:lnSpc>
                <a:spcPct val="90000"/>
              </a:lnSpc>
              <a:spcBef>
                <a:spcPts val="1000"/>
              </a:spcBef>
              <a:spcAft>
                <a:spcPts val="0"/>
              </a:spcAft>
              <a:buClr>
                <a:schemeClr val="lt1"/>
              </a:buClr>
              <a:buSzPts val="3200"/>
              <a:buChar char="•"/>
            </a:pPr>
            <a:r>
              <a:rPr b="1" lang="en-ZA"/>
              <a:t>NB: Naming the groups</a:t>
            </a:r>
            <a:endParaRPr/>
          </a:p>
          <a:p>
            <a:pPr indent="-228600" lvl="0" marL="228600" rtl="0" algn="l">
              <a:lnSpc>
                <a:spcPct val="90000"/>
              </a:lnSpc>
              <a:spcBef>
                <a:spcPts val="1000"/>
              </a:spcBef>
              <a:spcAft>
                <a:spcPts val="0"/>
              </a:spcAft>
              <a:buClr>
                <a:schemeClr val="lt1"/>
              </a:buClr>
              <a:buSzPts val="3200"/>
              <a:buChar char="•"/>
            </a:pPr>
            <a:r>
              <a:rPr b="1" lang="en-ZA"/>
              <a:t>Changing groups</a:t>
            </a:r>
            <a:endParaRPr/>
          </a:p>
        </p:txBody>
      </p:sp>
      <p:pic>
        <p:nvPicPr>
          <p:cNvPr descr="Text&#10;&#10;Description automatically generated" id="228" name="Google Shape;228;p15"/>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picture containing text, colorful&#10;&#10;Description automatically generated" id="229" name="Google Shape;229;p15"/>
          <p:cNvPicPr preferRelativeResize="0"/>
          <p:nvPr/>
        </p:nvPicPr>
        <p:blipFill rotWithShape="1">
          <a:blip r:embed="rId4">
            <a:alphaModFix/>
          </a:blip>
          <a:srcRect b="0" l="0" r="0" t="0"/>
          <a:stretch/>
        </p:blipFill>
        <p:spPr>
          <a:xfrm>
            <a:off x="6095999" y="2381725"/>
            <a:ext cx="2819400" cy="3860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6"/>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Teacher Station:</a:t>
            </a:r>
            <a:endParaRPr/>
          </a:p>
          <a:p>
            <a:pPr indent="0" lvl="0" marL="0" rtl="0" algn="l">
              <a:lnSpc>
                <a:spcPct val="90000"/>
              </a:lnSpc>
              <a:spcBef>
                <a:spcPts val="1000"/>
              </a:spcBef>
              <a:spcAft>
                <a:spcPts val="0"/>
              </a:spcAft>
              <a:buClr>
                <a:schemeClr val="lt1"/>
              </a:buClr>
              <a:buSzPts val="4400"/>
              <a:buNone/>
            </a:pPr>
            <a:r>
              <a:t/>
            </a:r>
            <a:endParaRPr b="1" sz="4400"/>
          </a:p>
          <a:p>
            <a:pPr indent="-228600" lvl="0" marL="228600" rtl="0" algn="l">
              <a:lnSpc>
                <a:spcPct val="90000"/>
              </a:lnSpc>
              <a:spcBef>
                <a:spcPts val="1000"/>
              </a:spcBef>
              <a:spcAft>
                <a:spcPts val="0"/>
              </a:spcAft>
              <a:buClr>
                <a:schemeClr val="lt1"/>
              </a:buClr>
              <a:buSzPts val="2800"/>
              <a:buChar char="•"/>
            </a:pPr>
            <a:r>
              <a:rPr b="1" lang="en-ZA" sz="2800"/>
              <a:t>New content</a:t>
            </a:r>
            <a:endParaRPr/>
          </a:p>
          <a:p>
            <a:pPr indent="-228600" lvl="0" marL="228600" rtl="0" algn="l">
              <a:lnSpc>
                <a:spcPct val="90000"/>
              </a:lnSpc>
              <a:spcBef>
                <a:spcPts val="1000"/>
              </a:spcBef>
              <a:spcAft>
                <a:spcPts val="0"/>
              </a:spcAft>
              <a:buClr>
                <a:schemeClr val="lt1"/>
              </a:buClr>
              <a:buSzPts val="2800"/>
              <a:buChar char="•"/>
            </a:pPr>
            <a:r>
              <a:rPr b="1" lang="en-ZA" sz="2800"/>
              <a:t>Assess previous learning</a:t>
            </a:r>
            <a:endParaRPr/>
          </a:p>
          <a:p>
            <a:pPr indent="-228600" lvl="0" marL="228600" rtl="0" algn="l">
              <a:lnSpc>
                <a:spcPct val="90000"/>
              </a:lnSpc>
              <a:spcBef>
                <a:spcPts val="1000"/>
              </a:spcBef>
              <a:spcAft>
                <a:spcPts val="0"/>
              </a:spcAft>
              <a:buClr>
                <a:schemeClr val="lt1"/>
              </a:buClr>
              <a:buSzPts val="2800"/>
              <a:buChar char="•"/>
            </a:pPr>
            <a:r>
              <a:rPr b="1" lang="en-ZA" sz="2800"/>
              <a:t>Remediate unmastered skills </a:t>
            </a:r>
            <a:endParaRPr/>
          </a:p>
          <a:p>
            <a:pPr indent="-228600" lvl="0" marL="228600" rtl="0" algn="l">
              <a:lnSpc>
                <a:spcPct val="90000"/>
              </a:lnSpc>
              <a:spcBef>
                <a:spcPts val="1000"/>
              </a:spcBef>
              <a:spcAft>
                <a:spcPts val="0"/>
              </a:spcAft>
              <a:buClr>
                <a:schemeClr val="lt1"/>
              </a:buClr>
              <a:buSzPts val="2800"/>
              <a:buChar char="•"/>
            </a:pPr>
            <a:r>
              <a:rPr b="1" lang="en-ZA" sz="2800"/>
              <a:t>VALUABLE TIME!</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36" name="Google Shape;236;p16"/>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picture containing text, person, indoor, floor&#10;&#10;Description automatically generated" id="237" name="Google Shape;237;p16"/>
          <p:cNvPicPr preferRelativeResize="0"/>
          <p:nvPr/>
        </p:nvPicPr>
        <p:blipFill rotWithShape="1">
          <a:blip r:embed="rId4">
            <a:alphaModFix/>
          </a:blip>
          <a:srcRect b="0" l="0" r="0" t="0"/>
          <a:stretch/>
        </p:blipFill>
        <p:spPr>
          <a:xfrm>
            <a:off x="5891627" y="1223334"/>
            <a:ext cx="5965012" cy="3657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7"/>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Independent Learner</a:t>
            </a:r>
            <a:endParaRPr/>
          </a:p>
          <a:p>
            <a:pPr indent="0" lvl="0" marL="0" rtl="0" algn="l">
              <a:lnSpc>
                <a:spcPct val="90000"/>
              </a:lnSpc>
              <a:spcBef>
                <a:spcPts val="1000"/>
              </a:spcBef>
              <a:spcAft>
                <a:spcPts val="0"/>
              </a:spcAft>
              <a:buClr>
                <a:schemeClr val="lt1"/>
              </a:buClr>
              <a:buSzPts val="4400"/>
              <a:buNone/>
            </a:pPr>
            <a:r>
              <a:rPr b="1" lang="en-ZA" sz="4400"/>
              <a:t> Station:</a:t>
            </a:r>
            <a:endParaRPr/>
          </a:p>
          <a:p>
            <a:pPr indent="0" lvl="0" marL="0" rtl="0" algn="l">
              <a:lnSpc>
                <a:spcPct val="90000"/>
              </a:lnSpc>
              <a:spcBef>
                <a:spcPts val="1000"/>
              </a:spcBef>
              <a:spcAft>
                <a:spcPts val="0"/>
              </a:spcAft>
              <a:buClr>
                <a:schemeClr val="lt1"/>
              </a:buClr>
              <a:buSzPts val="4400"/>
              <a:buNone/>
            </a:pPr>
            <a:r>
              <a:t/>
            </a:r>
            <a:endParaRPr b="1" sz="4400"/>
          </a:p>
          <a:p>
            <a:pPr indent="-228600" lvl="0" marL="228600" rtl="0" algn="l">
              <a:lnSpc>
                <a:spcPct val="90000"/>
              </a:lnSpc>
              <a:spcBef>
                <a:spcPts val="1000"/>
              </a:spcBef>
              <a:spcAft>
                <a:spcPts val="0"/>
              </a:spcAft>
              <a:buClr>
                <a:schemeClr val="lt1"/>
              </a:buClr>
              <a:buSzPts val="2800"/>
              <a:buChar char="•"/>
            </a:pPr>
            <a:r>
              <a:rPr b="1" lang="en-ZA" sz="2800"/>
              <a:t>Clearly outlined task</a:t>
            </a:r>
            <a:endParaRPr/>
          </a:p>
          <a:p>
            <a:pPr indent="-228600" lvl="0" marL="228600" rtl="0" algn="l">
              <a:lnSpc>
                <a:spcPct val="90000"/>
              </a:lnSpc>
              <a:spcBef>
                <a:spcPts val="1000"/>
              </a:spcBef>
              <a:spcAft>
                <a:spcPts val="0"/>
              </a:spcAft>
              <a:buClr>
                <a:schemeClr val="lt1"/>
              </a:buClr>
              <a:buSzPts val="2800"/>
              <a:buChar char="•"/>
            </a:pPr>
            <a:r>
              <a:rPr b="1" lang="en-ZA" sz="2800"/>
              <a:t>On learners’ level</a:t>
            </a:r>
            <a:endParaRPr/>
          </a:p>
          <a:p>
            <a:pPr indent="-228600" lvl="0" marL="228600" rtl="0" algn="l">
              <a:lnSpc>
                <a:spcPct val="90000"/>
              </a:lnSpc>
              <a:spcBef>
                <a:spcPts val="1000"/>
              </a:spcBef>
              <a:spcAft>
                <a:spcPts val="0"/>
              </a:spcAft>
              <a:buClr>
                <a:schemeClr val="lt1"/>
              </a:buClr>
              <a:buSzPts val="2800"/>
              <a:buChar char="•"/>
            </a:pPr>
            <a:r>
              <a:rPr b="1" lang="en-ZA" sz="2800"/>
              <a:t>Without teacher intervention or </a:t>
            </a:r>
            <a:endParaRPr/>
          </a:p>
          <a:p>
            <a:pPr indent="0" lvl="0" marL="0" rtl="0" algn="l">
              <a:lnSpc>
                <a:spcPct val="90000"/>
              </a:lnSpc>
              <a:spcBef>
                <a:spcPts val="1000"/>
              </a:spcBef>
              <a:spcAft>
                <a:spcPts val="0"/>
              </a:spcAft>
              <a:buClr>
                <a:schemeClr val="lt1"/>
              </a:buClr>
              <a:buSzPts val="2800"/>
              <a:buNone/>
            </a:pPr>
            <a:r>
              <a:rPr b="1" lang="en-ZA" sz="2800"/>
              <a:t>	support</a:t>
            </a:r>
            <a:endParaRPr/>
          </a:p>
          <a:p>
            <a:pPr indent="-228600" lvl="0" marL="228600" rtl="0" algn="l">
              <a:lnSpc>
                <a:spcPct val="90000"/>
              </a:lnSpc>
              <a:spcBef>
                <a:spcPts val="1000"/>
              </a:spcBef>
              <a:spcAft>
                <a:spcPts val="0"/>
              </a:spcAft>
              <a:buClr>
                <a:schemeClr val="lt1"/>
              </a:buClr>
              <a:buSzPts val="2800"/>
              <a:buChar char="•"/>
            </a:pPr>
            <a:r>
              <a:rPr b="1" lang="en-ZA" sz="2800"/>
              <a:t>Accountability</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44" name="Google Shape;244;p17"/>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group of children in a classroom&#10;&#10;Description automatically generated with medium confidence" id="245" name="Google Shape;245;p17"/>
          <p:cNvPicPr preferRelativeResize="0"/>
          <p:nvPr/>
        </p:nvPicPr>
        <p:blipFill rotWithShape="1">
          <a:blip r:embed="rId4">
            <a:alphaModFix/>
          </a:blip>
          <a:srcRect b="3462" l="25971" r="0" t="0"/>
          <a:stretch/>
        </p:blipFill>
        <p:spPr>
          <a:xfrm>
            <a:off x="6891980" y="1166184"/>
            <a:ext cx="4281006" cy="3714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8"/>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b="1" lang="en-ZA" sz="4400"/>
              <a:t>Tablet Station:</a:t>
            </a:r>
            <a:endParaRPr/>
          </a:p>
          <a:p>
            <a:pPr indent="0" lvl="0" marL="0" rtl="0" algn="l">
              <a:lnSpc>
                <a:spcPct val="90000"/>
              </a:lnSpc>
              <a:spcBef>
                <a:spcPts val="1000"/>
              </a:spcBef>
              <a:spcAft>
                <a:spcPts val="0"/>
              </a:spcAft>
              <a:buClr>
                <a:schemeClr val="lt1"/>
              </a:buClr>
              <a:buSzPts val="4400"/>
              <a:buNone/>
            </a:pPr>
            <a:r>
              <a:t/>
            </a:r>
            <a:endParaRPr b="1" sz="4400"/>
          </a:p>
          <a:p>
            <a:pPr indent="-228600" lvl="0" marL="228600" rtl="0" algn="l">
              <a:lnSpc>
                <a:spcPct val="90000"/>
              </a:lnSpc>
              <a:spcBef>
                <a:spcPts val="1000"/>
              </a:spcBef>
              <a:spcAft>
                <a:spcPts val="0"/>
              </a:spcAft>
              <a:buClr>
                <a:schemeClr val="lt1"/>
              </a:buClr>
              <a:buSzPts val="2800"/>
              <a:buChar char="•"/>
            </a:pPr>
            <a:r>
              <a:rPr b="1" lang="en-ZA" sz="2800"/>
              <a:t>Linked to curriculum objectives</a:t>
            </a:r>
            <a:endParaRPr/>
          </a:p>
          <a:p>
            <a:pPr indent="-228600" lvl="0" marL="228600" rtl="0" algn="l">
              <a:lnSpc>
                <a:spcPct val="90000"/>
              </a:lnSpc>
              <a:spcBef>
                <a:spcPts val="1000"/>
              </a:spcBef>
              <a:spcAft>
                <a:spcPts val="0"/>
              </a:spcAft>
              <a:buClr>
                <a:schemeClr val="lt1"/>
              </a:buClr>
              <a:buSzPts val="2800"/>
              <a:buChar char="•"/>
            </a:pPr>
            <a:r>
              <a:rPr b="1" lang="en-ZA" sz="2800"/>
              <a:t>Tablet rules essential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52" name="Google Shape;252;p18"/>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picture containing text, person, child, child&#10;&#10;Description automatically generated" id="253" name="Google Shape;253;p18"/>
          <p:cNvPicPr preferRelativeResize="0"/>
          <p:nvPr/>
        </p:nvPicPr>
        <p:blipFill rotWithShape="1">
          <a:blip r:embed="rId4">
            <a:alphaModFix/>
          </a:blip>
          <a:srcRect b="2222" l="0" r="18333" t="0"/>
          <a:stretch/>
        </p:blipFill>
        <p:spPr>
          <a:xfrm rot="5400000">
            <a:off x="6480439" y="500767"/>
            <a:ext cx="5159903" cy="463338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9"/>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800"/>
              <a:buNone/>
            </a:pPr>
            <a:r>
              <a:rPr b="1" lang="en-ZA" sz="4800"/>
              <a:t>Learning Stations:</a:t>
            </a:r>
            <a:endParaRPr/>
          </a:p>
          <a:p>
            <a:pPr indent="-228600" lvl="0" marL="228600" rtl="0" algn="ctr">
              <a:lnSpc>
                <a:spcPct val="90000"/>
              </a:lnSpc>
              <a:spcBef>
                <a:spcPts val="1000"/>
              </a:spcBef>
              <a:spcAft>
                <a:spcPts val="0"/>
              </a:spcAft>
              <a:buClr>
                <a:schemeClr val="lt1"/>
              </a:buClr>
              <a:buSzPts val="3200"/>
              <a:buChar char="•"/>
            </a:pPr>
            <a:r>
              <a:rPr b="1" lang="en-ZA"/>
              <a:t>Space</a:t>
            </a:r>
            <a:endParaRPr/>
          </a:p>
          <a:p>
            <a:pPr indent="-228600" lvl="0" marL="228600" rtl="0" algn="ctr">
              <a:lnSpc>
                <a:spcPct val="90000"/>
              </a:lnSpc>
              <a:spcBef>
                <a:spcPts val="1000"/>
              </a:spcBef>
              <a:spcAft>
                <a:spcPts val="0"/>
              </a:spcAft>
              <a:buClr>
                <a:schemeClr val="lt1"/>
              </a:buClr>
              <a:buSzPts val="3200"/>
              <a:buChar char="•"/>
            </a:pPr>
            <a:r>
              <a:rPr b="1" lang="en-ZA"/>
              <a:t>Organised</a:t>
            </a:r>
            <a:endParaRPr/>
          </a:p>
          <a:p>
            <a:pPr indent="-228600" lvl="0" marL="228600" rtl="0" algn="ctr">
              <a:lnSpc>
                <a:spcPct val="90000"/>
              </a:lnSpc>
              <a:spcBef>
                <a:spcPts val="1000"/>
              </a:spcBef>
              <a:spcAft>
                <a:spcPts val="0"/>
              </a:spcAft>
              <a:buClr>
                <a:schemeClr val="lt1"/>
              </a:buClr>
              <a:buSzPts val="3200"/>
              <a:buChar char="•"/>
            </a:pPr>
            <a:r>
              <a:rPr b="1" lang="en-ZA"/>
              <a:t>Timer</a:t>
            </a:r>
            <a:endParaRPr/>
          </a:p>
          <a:p>
            <a:pPr indent="-228600" lvl="0" marL="228600" rtl="0" algn="ctr">
              <a:lnSpc>
                <a:spcPct val="90000"/>
              </a:lnSpc>
              <a:spcBef>
                <a:spcPts val="1000"/>
              </a:spcBef>
              <a:spcAft>
                <a:spcPts val="0"/>
              </a:spcAft>
              <a:buClr>
                <a:schemeClr val="lt1"/>
              </a:buClr>
              <a:buSzPts val="3200"/>
              <a:buChar char="•"/>
            </a:pPr>
            <a:r>
              <a:rPr b="1" lang="en-ZA"/>
              <a:t>Learner behaviour and voice levels</a:t>
            </a:r>
            <a:endParaRPr/>
          </a:p>
          <a:p>
            <a:pPr indent="-228600" lvl="0" marL="228600" rtl="0" algn="ctr">
              <a:lnSpc>
                <a:spcPct val="90000"/>
              </a:lnSpc>
              <a:spcBef>
                <a:spcPts val="1000"/>
              </a:spcBef>
              <a:spcAft>
                <a:spcPts val="0"/>
              </a:spcAft>
              <a:buClr>
                <a:schemeClr val="lt1"/>
              </a:buClr>
              <a:buSzPts val="3200"/>
              <a:buChar char="•"/>
            </a:pPr>
            <a:r>
              <a:rPr b="1" lang="en-ZA"/>
              <a:t>Rotations</a:t>
            </a:r>
            <a:endParaRPr/>
          </a:p>
          <a:p>
            <a:pPr indent="-228600" lvl="0" marL="228600" rtl="0" algn="ctr">
              <a:lnSpc>
                <a:spcPct val="90000"/>
              </a:lnSpc>
              <a:spcBef>
                <a:spcPts val="1000"/>
              </a:spcBef>
              <a:spcAft>
                <a:spcPts val="0"/>
              </a:spcAft>
              <a:buClr>
                <a:schemeClr val="lt1"/>
              </a:buClr>
              <a:buSzPts val="3200"/>
              <a:buChar char="•"/>
            </a:pPr>
            <a:r>
              <a:rPr b="1" lang="en-ZA"/>
              <a:t>Practice, practice, practice</a:t>
            </a:r>
            <a:endParaRPr/>
          </a:p>
          <a:p>
            <a:pPr indent="0" lvl="0" marL="228600" rtl="0" algn="l">
              <a:lnSpc>
                <a:spcPct val="90000"/>
              </a:lnSpc>
              <a:spcBef>
                <a:spcPts val="1000"/>
              </a:spcBef>
              <a:spcAft>
                <a:spcPts val="0"/>
              </a:spcAft>
              <a:buClr>
                <a:schemeClr val="lt1"/>
              </a:buClr>
              <a:buSzPts val="4400"/>
              <a:buNone/>
            </a:pPr>
            <a:r>
              <a:t/>
            </a:r>
            <a:endParaRPr b="1" sz="4400"/>
          </a:p>
          <a:p>
            <a:pPr indent="0" lvl="0" marL="228600" rtl="0" algn="ctr">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60" name="Google Shape;260;p19"/>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Chart&#10;&#10;Description automatically generated" id="261" name="Google Shape;261;p19"/>
          <p:cNvPicPr preferRelativeResize="0"/>
          <p:nvPr/>
        </p:nvPicPr>
        <p:blipFill rotWithShape="1">
          <a:blip r:embed="rId4">
            <a:alphaModFix/>
          </a:blip>
          <a:srcRect b="0" l="0" r="0" t="0"/>
          <a:stretch/>
        </p:blipFill>
        <p:spPr>
          <a:xfrm>
            <a:off x="335361" y="127479"/>
            <a:ext cx="2179239" cy="2577134"/>
          </a:xfrm>
          <a:prstGeom prst="rect">
            <a:avLst/>
          </a:prstGeom>
          <a:noFill/>
          <a:ln>
            <a:noFill/>
          </a:ln>
        </p:spPr>
      </p:pic>
      <p:pic>
        <p:nvPicPr>
          <p:cNvPr descr="A picture containing text&#10;&#10;Description automatically generated" id="262" name="Google Shape;262;p19"/>
          <p:cNvPicPr preferRelativeResize="0"/>
          <p:nvPr/>
        </p:nvPicPr>
        <p:blipFill rotWithShape="1">
          <a:blip r:embed="rId5">
            <a:alphaModFix/>
          </a:blip>
          <a:srcRect b="0" l="0" r="0" t="0"/>
          <a:stretch/>
        </p:blipFill>
        <p:spPr>
          <a:xfrm>
            <a:off x="9692055" y="636587"/>
            <a:ext cx="2400300" cy="4648200"/>
          </a:xfrm>
          <a:prstGeom prst="rect">
            <a:avLst/>
          </a:prstGeom>
          <a:noFill/>
          <a:ln>
            <a:noFill/>
          </a:ln>
        </p:spPr>
      </p:pic>
      <p:pic>
        <p:nvPicPr>
          <p:cNvPr descr="Company name&#10;&#10;Description automatically generated" id="263" name="Google Shape;263;p19"/>
          <p:cNvPicPr preferRelativeResize="0"/>
          <p:nvPr/>
        </p:nvPicPr>
        <p:blipFill rotWithShape="1">
          <a:blip r:embed="rId6">
            <a:alphaModFix/>
          </a:blip>
          <a:srcRect b="0" l="0" r="0" t="0"/>
          <a:stretch/>
        </p:blipFill>
        <p:spPr>
          <a:xfrm>
            <a:off x="5157843" y="4769421"/>
            <a:ext cx="2876550" cy="1851073"/>
          </a:xfrm>
          <a:prstGeom prst="rect">
            <a:avLst/>
          </a:prstGeom>
          <a:noFill/>
          <a:ln>
            <a:noFill/>
          </a:ln>
        </p:spPr>
      </p:pic>
      <p:pic>
        <p:nvPicPr>
          <p:cNvPr descr="A picture containing indoor, stationary, colorful, plastic&#10;&#10;Description automatically generated" id="264" name="Google Shape;264;p19"/>
          <p:cNvPicPr preferRelativeResize="0"/>
          <p:nvPr/>
        </p:nvPicPr>
        <p:blipFill rotWithShape="1">
          <a:blip r:embed="rId7">
            <a:alphaModFix/>
          </a:blip>
          <a:srcRect b="0" l="0" r="0" t="0"/>
          <a:stretch/>
        </p:blipFill>
        <p:spPr>
          <a:xfrm>
            <a:off x="984250" y="3319645"/>
            <a:ext cx="2400300" cy="225757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0"/>
          <p:cNvSpPr txBox="1"/>
          <p:nvPr>
            <p:ph idx="1" type="body"/>
          </p:nvPr>
        </p:nvSpPr>
        <p:spPr>
          <a:xfrm>
            <a:off x="148168" y="0"/>
            <a:ext cx="11041721" cy="9366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None/>
            </a:pPr>
            <a:r>
              <a:rPr b="1" lang="en-ZA"/>
              <a:t>PLANNING</a:t>
            </a:r>
            <a:endParaRPr/>
          </a:p>
        </p:txBody>
      </p:sp>
      <p:pic>
        <p:nvPicPr>
          <p:cNvPr descr="Text&#10;&#10;Description automatically generated" id="271" name="Google Shape;271;p20"/>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Table&#10;&#10;Description automatically generated" id="272" name="Google Shape;272;p20"/>
          <p:cNvPicPr preferRelativeResize="0"/>
          <p:nvPr/>
        </p:nvPicPr>
        <p:blipFill rotWithShape="1">
          <a:blip r:embed="rId4">
            <a:alphaModFix/>
          </a:blip>
          <a:srcRect b="0" l="0" r="0" t="0"/>
          <a:stretch/>
        </p:blipFill>
        <p:spPr>
          <a:xfrm>
            <a:off x="2457280" y="381000"/>
            <a:ext cx="9258470" cy="5379427"/>
          </a:xfrm>
          <a:prstGeom prst="rect">
            <a:avLst/>
          </a:prstGeom>
          <a:noFill/>
          <a:ln>
            <a:noFill/>
          </a:ln>
        </p:spPr>
      </p:pic>
      <p:sp>
        <p:nvSpPr>
          <p:cNvPr id="273" name="Google Shape;273;p20"/>
          <p:cNvSpPr/>
          <p:nvPr/>
        </p:nvSpPr>
        <p:spPr>
          <a:xfrm>
            <a:off x="2631250" y="557325"/>
            <a:ext cx="1853100" cy="632700"/>
          </a:xfrm>
          <a:prstGeom prst="rect">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lt1">
                <a:alpha val="50000"/>
              </a:scheme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1"/>
          <p:cNvSpPr txBox="1"/>
          <p:nvPr>
            <p:ph idx="1" type="body"/>
          </p:nvPr>
        </p:nvSpPr>
        <p:spPr>
          <a:xfrm>
            <a:off x="148168" y="0"/>
            <a:ext cx="11041721" cy="9366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None/>
            </a:pPr>
            <a:r>
              <a:rPr b="1" lang="en-ZA"/>
              <a:t>PLANNING</a:t>
            </a:r>
            <a:endParaRPr/>
          </a:p>
        </p:txBody>
      </p:sp>
      <p:pic>
        <p:nvPicPr>
          <p:cNvPr descr="Text&#10;&#10;Description automatically generated" id="280" name="Google Shape;280;p21"/>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Table&#10;&#10;Description automatically generated" id="281" name="Google Shape;281;p21"/>
          <p:cNvPicPr preferRelativeResize="0"/>
          <p:nvPr/>
        </p:nvPicPr>
        <p:blipFill rotWithShape="1">
          <a:blip r:embed="rId4">
            <a:alphaModFix/>
          </a:blip>
          <a:srcRect b="0" l="0" r="0" t="0"/>
          <a:stretch/>
        </p:blipFill>
        <p:spPr>
          <a:xfrm>
            <a:off x="2495551" y="306371"/>
            <a:ext cx="8903888" cy="5558185"/>
          </a:xfrm>
          <a:prstGeom prst="rect">
            <a:avLst/>
          </a:prstGeom>
          <a:noFill/>
          <a:ln>
            <a:noFill/>
          </a:ln>
        </p:spPr>
      </p:pic>
      <p:sp>
        <p:nvSpPr>
          <p:cNvPr id="282" name="Google Shape;282;p21"/>
          <p:cNvSpPr/>
          <p:nvPr/>
        </p:nvSpPr>
        <p:spPr>
          <a:xfrm>
            <a:off x="2575750" y="435250"/>
            <a:ext cx="1853100" cy="632700"/>
          </a:xfrm>
          <a:prstGeom prst="rect">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lt1">
                <a:alpha val="50000"/>
              </a:scheme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2"/>
          <p:cNvSpPr txBox="1"/>
          <p:nvPr>
            <p:ph idx="1" type="body"/>
          </p:nvPr>
        </p:nvSpPr>
        <p:spPr>
          <a:xfrm>
            <a:off x="814918" y="267493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ZA" sz="4800"/>
              <a:t>Collecting feedback from Offline Tablets:</a:t>
            </a:r>
            <a:endParaRPr/>
          </a:p>
          <a:p>
            <a:pPr indent="0" lvl="0" marL="0" rtl="0" algn="l">
              <a:lnSpc>
                <a:spcPct val="90000"/>
              </a:lnSpc>
              <a:spcBef>
                <a:spcPts val="1000"/>
              </a:spcBef>
              <a:spcAft>
                <a:spcPts val="0"/>
              </a:spcAft>
              <a:buClr>
                <a:schemeClr val="lt1"/>
              </a:buClr>
              <a:buSzPts val="4800"/>
              <a:buNone/>
            </a:pPr>
            <a:r>
              <a:t/>
            </a:r>
            <a:endParaRPr b="1" sz="4800"/>
          </a:p>
          <a:p>
            <a:pPr indent="-228600" lvl="0" marL="228600" rtl="0" algn="l">
              <a:lnSpc>
                <a:spcPct val="90000"/>
              </a:lnSpc>
              <a:spcBef>
                <a:spcPts val="1000"/>
              </a:spcBef>
              <a:spcAft>
                <a:spcPts val="0"/>
              </a:spcAft>
              <a:buClr>
                <a:schemeClr val="lt1"/>
              </a:buClr>
              <a:buSzPts val="3200"/>
              <a:buChar char="•"/>
            </a:pPr>
            <a:r>
              <a:rPr b="1" lang="en-ZA"/>
              <a:t>Student points</a:t>
            </a:r>
            <a:endParaRPr/>
          </a:p>
          <a:p>
            <a:pPr indent="-228600" lvl="0" marL="228600" rtl="0" algn="l">
              <a:lnSpc>
                <a:spcPct val="90000"/>
              </a:lnSpc>
              <a:spcBef>
                <a:spcPts val="1000"/>
              </a:spcBef>
              <a:spcAft>
                <a:spcPts val="0"/>
              </a:spcAft>
              <a:buClr>
                <a:schemeClr val="lt1"/>
              </a:buClr>
              <a:buSzPts val="3200"/>
              <a:buChar char="•"/>
            </a:pPr>
            <a:r>
              <a:rPr b="1" lang="en-ZA"/>
              <a:t>Write in book alongside</a:t>
            </a:r>
            <a:endParaRPr/>
          </a:p>
          <a:p>
            <a:pPr indent="-228600" lvl="0" marL="228600" rtl="0" algn="l">
              <a:lnSpc>
                <a:spcPct val="90000"/>
              </a:lnSpc>
              <a:spcBef>
                <a:spcPts val="1000"/>
              </a:spcBef>
              <a:spcAft>
                <a:spcPts val="0"/>
              </a:spcAft>
              <a:buClr>
                <a:schemeClr val="lt1"/>
              </a:buClr>
              <a:buSzPts val="3200"/>
              <a:buChar char="•"/>
            </a:pPr>
            <a:r>
              <a:rPr b="1" lang="en-ZA"/>
              <a:t>Informal questioning</a:t>
            </a:r>
            <a:endParaRPr/>
          </a:p>
          <a:p>
            <a:pPr indent="0" lvl="0" marL="0" rtl="0" algn="l">
              <a:lnSpc>
                <a:spcPct val="90000"/>
              </a:lnSpc>
              <a:spcBef>
                <a:spcPts val="1000"/>
              </a:spcBef>
              <a:spcAft>
                <a:spcPts val="0"/>
              </a:spcAft>
              <a:buClr>
                <a:schemeClr val="lt1"/>
              </a:buClr>
              <a:buSzPts val="4400"/>
              <a:buNone/>
            </a:pPr>
            <a:r>
              <a:t/>
            </a:r>
            <a:endParaRPr b="1" sz="4400"/>
          </a:p>
          <a:p>
            <a:pPr indent="0" lvl="0" marL="228600" rtl="0" algn="ctr">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89" name="Google Shape;289;p22"/>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id="290" name="Google Shape;290;p22"/>
          <p:cNvPicPr preferRelativeResize="0"/>
          <p:nvPr/>
        </p:nvPicPr>
        <p:blipFill rotWithShape="1">
          <a:blip r:embed="rId4">
            <a:alphaModFix/>
          </a:blip>
          <a:srcRect b="17885" l="0" r="11990" t="0"/>
          <a:stretch/>
        </p:blipFill>
        <p:spPr>
          <a:xfrm>
            <a:off x="5718459" y="2141537"/>
            <a:ext cx="6309630" cy="3311458"/>
          </a:xfrm>
          <a:prstGeom prst="rect">
            <a:avLst/>
          </a:prstGeom>
          <a:noFill/>
          <a:ln>
            <a:noFill/>
          </a:ln>
        </p:spPr>
      </p:pic>
      <p:pic>
        <p:nvPicPr>
          <p:cNvPr descr="A picture containing handwear&#10;&#10;Description automatically generated" id="291" name="Google Shape;291;p22"/>
          <p:cNvPicPr preferRelativeResize="0"/>
          <p:nvPr/>
        </p:nvPicPr>
        <p:blipFill rotWithShape="1">
          <a:blip r:embed="rId5">
            <a:alphaModFix/>
          </a:blip>
          <a:srcRect b="0" l="0" r="0" t="0"/>
          <a:stretch/>
        </p:blipFill>
        <p:spPr>
          <a:xfrm>
            <a:off x="814917" y="4346575"/>
            <a:ext cx="3345089" cy="9366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sp>
        <p:nvSpPr>
          <p:cNvPr id="297" name="Google Shape;297;p23"/>
          <p:cNvSpPr txBox="1"/>
          <p:nvPr>
            <p:ph idx="1" type="body"/>
          </p:nvPr>
        </p:nvSpPr>
        <p:spPr>
          <a:xfrm>
            <a:off x="814918" y="198077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ZA" sz="4800"/>
              <a:t>Collecting feedback from Teachers:</a:t>
            </a:r>
            <a:endParaRPr/>
          </a:p>
          <a:p>
            <a:pPr indent="0" lvl="0" marL="0" rtl="0" algn="l">
              <a:lnSpc>
                <a:spcPct val="90000"/>
              </a:lnSpc>
              <a:spcBef>
                <a:spcPts val="1000"/>
              </a:spcBef>
              <a:spcAft>
                <a:spcPts val="0"/>
              </a:spcAft>
              <a:buClr>
                <a:schemeClr val="lt1"/>
              </a:buClr>
              <a:buSzPts val="4800"/>
              <a:buNone/>
            </a:pPr>
            <a:r>
              <a:rPr b="1" lang="en-ZA" sz="4800"/>
              <a:t>Logbook</a:t>
            </a:r>
            <a:endParaRPr/>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400"/>
              <a:buNone/>
            </a:pPr>
            <a:r>
              <a:t/>
            </a:r>
            <a:endParaRPr b="1" sz="4400"/>
          </a:p>
          <a:p>
            <a:pPr indent="0" lvl="0" marL="228600" rtl="0" algn="ctr">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298" name="Google Shape;298;p23"/>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Table&#10;&#10;Description automatically generated" id="299" name="Google Shape;299;p23"/>
          <p:cNvPicPr preferRelativeResize="0"/>
          <p:nvPr/>
        </p:nvPicPr>
        <p:blipFill rotWithShape="1">
          <a:blip r:embed="rId4">
            <a:alphaModFix/>
          </a:blip>
          <a:srcRect b="0" l="0" r="0" t="0"/>
          <a:stretch/>
        </p:blipFill>
        <p:spPr>
          <a:xfrm>
            <a:off x="4305300" y="906872"/>
            <a:ext cx="7258050" cy="4957684"/>
          </a:xfrm>
          <a:prstGeom prst="rect">
            <a:avLst/>
          </a:prstGeom>
          <a:noFill/>
          <a:ln>
            <a:noFill/>
          </a:ln>
        </p:spPr>
      </p:pic>
      <p:sp>
        <p:nvSpPr>
          <p:cNvPr id="300" name="Google Shape;300;p23"/>
          <p:cNvSpPr/>
          <p:nvPr/>
        </p:nvSpPr>
        <p:spPr>
          <a:xfrm>
            <a:off x="4517725" y="967925"/>
            <a:ext cx="1853100" cy="632700"/>
          </a:xfrm>
          <a:prstGeom prst="rect">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lt1">
                <a:alpha val="50000"/>
              </a:scheme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
        <p:nvSpPr>
          <p:cNvPr id="301" name="Google Shape;301;p23"/>
          <p:cNvSpPr/>
          <p:nvPr/>
        </p:nvSpPr>
        <p:spPr>
          <a:xfrm>
            <a:off x="8354375" y="906875"/>
            <a:ext cx="1853100" cy="632700"/>
          </a:xfrm>
          <a:prstGeom prst="rect">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lt1">
                <a:alpha val="50000"/>
              </a:scheme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4"/>
          <p:cNvSpPr txBox="1"/>
          <p:nvPr>
            <p:ph idx="1" type="body"/>
          </p:nvPr>
        </p:nvSpPr>
        <p:spPr>
          <a:xfrm>
            <a:off x="814918" y="318092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ZA" sz="4800"/>
              <a:t>Operations and Logistics:</a:t>
            </a:r>
            <a:endParaRPr/>
          </a:p>
          <a:p>
            <a:pPr indent="0" lvl="0" marL="0" rtl="0" algn="l">
              <a:lnSpc>
                <a:spcPct val="90000"/>
              </a:lnSpc>
              <a:spcBef>
                <a:spcPts val="1000"/>
              </a:spcBef>
              <a:spcAft>
                <a:spcPts val="0"/>
              </a:spcAft>
              <a:buClr>
                <a:schemeClr val="lt1"/>
              </a:buClr>
              <a:buSzPts val="4800"/>
              <a:buNone/>
            </a:pPr>
            <a:r>
              <a:rPr b="1" lang="en-ZA" sz="4800"/>
              <a:t>Pedagogy and Technical Guide </a:t>
            </a:r>
            <a:endParaRPr/>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308" name="Google Shape;308;p24"/>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5"/>
          <p:cNvSpPr txBox="1"/>
          <p:nvPr>
            <p:ph idx="1" type="body"/>
          </p:nvPr>
        </p:nvSpPr>
        <p:spPr>
          <a:xfrm>
            <a:off x="814918" y="226652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ZA" sz="4800"/>
              <a:t>Operations and Logistics:</a:t>
            </a:r>
            <a:endParaRPr/>
          </a:p>
          <a:p>
            <a:pPr indent="0" lvl="0" marL="0" rtl="0" algn="l">
              <a:lnSpc>
                <a:spcPct val="90000"/>
              </a:lnSpc>
              <a:spcBef>
                <a:spcPts val="1000"/>
              </a:spcBef>
              <a:spcAft>
                <a:spcPts val="0"/>
              </a:spcAft>
              <a:buClr>
                <a:schemeClr val="lt1"/>
              </a:buClr>
              <a:buSzPts val="4800"/>
              <a:buNone/>
            </a:pPr>
            <a:r>
              <a:rPr b="1" lang="en-ZA" sz="4800"/>
              <a:t>Rotational Timetable (sample)</a:t>
            </a:r>
            <a:endParaRPr/>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400"/>
              <a:buNone/>
            </a:pPr>
            <a:r>
              <a:t/>
            </a:r>
            <a:endParaRPr b="1" sz="4400"/>
          </a:p>
          <a:p>
            <a:pPr indent="0" lvl="0" marL="228600" rtl="0" algn="ctr">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315" name="Google Shape;315;p25"/>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Table&#10;&#10;Description automatically generated" id="316" name="Google Shape;316;p25"/>
          <p:cNvPicPr preferRelativeResize="0"/>
          <p:nvPr/>
        </p:nvPicPr>
        <p:blipFill rotWithShape="1">
          <a:blip r:embed="rId4">
            <a:alphaModFix/>
          </a:blip>
          <a:srcRect b="0" l="0" r="0" t="0"/>
          <a:stretch/>
        </p:blipFill>
        <p:spPr>
          <a:xfrm>
            <a:off x="3130550" y="1991783"/>
            <a:ext cx="5930900" cy="3619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6"/>
          <p:cNvSpPr txBox="1"/>
          <p:nvPr>
            <p:ph idx="1" type="body"/>
          </p:nvPr>
        </p:nvSpPr>
        <p:spPr>
          <a:xfrm>
            <a:off x="814918" y="2960687"/>
            <a:ext cx="11041721" cy="9366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ZA" sz="4800"/>
              <a:t>Operations and Logistics:</a:t>
            </a:r>
            <a:endParaRPr/>
          </a:p>
          <a:p>
            <a:pPr indent="0" lvl="0" marL="0" rtl="0" algn="l">
              <a:lnSpc>
                <a:spcPct val="90000"/>
              </a:lnSpc>
              <a:spcBef>
                <a:spcPts val="1000"/>
              </a:spcBef>
              <a:spcAft>
                <a:spcPts val="0"/>
              </a:spcAft>
              <a:buClr>
                <a:schemeClr val="lt1"/>
              </a:buClr>
              <a:buSzPts val="4800"/>
              <a:buNone/>
            </a:pPr>
            <a:r>
              <a:rPr b="1" lang="en-ZA" sz="4800"/>
              <a:t>Charging</a:t>
            </a:r>
            <a:endParaRPr/>
          </a:p>
          <a:p>
            <a:pPr indent="0" lvl="0" marL="0" rtl="0" algn="l">
              <a:lnSpc>
                <a:spcPct val="90000"/>
              </a:lnSpc>
              <a:spcBef>
                <a:spcPts val="1000"/>
              </a:spcBef>
              <a:spcAft>
                <a:spcPts val="0"/>
              </a:spcAft>
              <a:buClr>
                <a:schemeClr val="lt1"/>
              </a:buClr>
              <a:buSzPts val="4800"/>
              <a:buNone/>
            </a:pPr>
            <a:r>
              <a:rPr b="1" lang="en-ZA" sz="4800"/>
              <a:t>Safety and Security </a:t>
            </a:r>
            <a:endParaRPr/>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800"/>
              <a:buNone/>
            </a:pPr>
            <a:r>
              <a:t/>
            </a:r>
            <a:endParaRPr b="1" sz="4800"/>
          </a:p>
          <a:p>
            <a:pPr indent="0" lvl="0" marL="0" rtl="0" algn="l">
              <a:lnSpc>
                <a:spcPct val="90000"/>
              </a:lnSpc>
              <a:spcBef>
                <a:spcPts val="1000"/>
              </a:spcBef>
              <a:spcAft>
                <a:spcPts val="0"/>
              </a:spcAft>
              <a:buClr>
                <a:schemeClr val="lt1"/>
              </a:buClr>
              <a:buSzPts val="4400"/>
              <a:buNone/>
            </a:pPr>
            <a:r>
              <a:t/>
            </a:r>
            <a:endParaRPr b="1" sz="4400"/>
          </a:p>
          <a:p>
            <a:pPr indent="0" lvl="0" marL="228600" rtl="0" algn="ctr">
              <a:lnSpc>
                <a:spcPct val="90000"/>
              </a:lnSpc>
              <a:spcBef>
                <a:spcPts val="1000"/>
              </a:spcBef>
              <a:spcAft>
                <a:spcPts val="0"/>
              </a:spcAft>
              <a:buClr>
                <a:schemeClr val="lt1"/>
              </a:buClr>
              <a:buSzPts val="4400"/>
              <a:buNone/>
            </a:pPr>
            <a:r>
              <a:t/>
            </a:r>
            <a:endParaRPr b="1" sz="4400"/>
          </a:p>
          <a:p>
            <a:pPr indent="0" lvl="0" marL="228600" rtl="0" algn="l">
              <a:lnSpc>
                <a:spcPct val="90000"/>
              </a:lnSpc>
              <a:spcBef>
                <a:spcPts val="1000"/>
              </a:spcBef>
              <a:spcAft>
                <a:spcPts val="0"/>
              </a:spcAft>
              <a:buClr>
                <a:schemeClr val="lt1"/>
              </a:buClr>
              <a:buSzPts val="4400"/>
              <a:buNone/>
            </a:pPr>
            <a:r>
              <a:t/>
            </a:r>
            <a:endParaRPr b="1" sz="4400"/>
          </a:p>
        </p:txBody>
      </p:sp>
      <p:pic>
        <p:nvPicPr>
          <p:cNvPr descr="Text&#10;&#10;Description automatically generated" id="323" name="Google Shape;323;p26"/>
          <p:cNvPicPr preferRelativeResize="0"/>
          <p:nvPr/>
        </p:nvPicPr>
        <p:blipFill rotWithShape="1">
          <a:blip r:embed="rId3">
            <a:alphaModFix/>
          </a:blip>
          <a:srcRect b="0" l="0" r="0" t="0"/>
          <a:stretch/>
        </p:blipFill>
        <p:spPr>
          <a:xfrm>
            <a:off x="9927771" y="5864556"/>
            <a:ext cx="1928868" cy="755938"/>
          </a:xfrm>
          <a:prstGeom prst="rect">
            <a:avLst/>
          </a:prstGeom>
          <a:noFill/>
          <a:ln>
            <a:noFill/>
          </a:ln>
        </p:spPr>
      </p:pic>
      <p:pic>
        <p:nvPicPr>
          <p:cNvPr descr="A picture containing indoor, tool&#10;&#10;Description automatically generated" id="324" name="Google Shape;324;p26"/>
          <p:cNvPicPr preferRelativeResize="0"/>
          <p:nvPr/>
        </p:nvPicPr>
        <p:blipFill rotWithShape="1">
          <a:blip r:embed="rId4">
            <a:alphaModFix/>
          </a:blip>
          <a:srcRect b="0" l="0" r="0" t="0"/>
          <a:stretch/>
        </p:blipFill>
        <p:spPr>
          <a:xfrm>
            <a:off x="8862483" y="567361"/>
            <a:ext cx="2821517" cy="4313573"/>
          </a:xfrm>
          <a:prstGeom prst="rect">
            <a:avLst/>
          </a:prstGeom>
          <a:noFill/>
          <a:ln>
            <a:noFill/>
          </a:ln>
        </p:spPr>
      </p:pic>
      <p:pic>
        <p:nvPicPr>
          <p:cNvPr descr="A picture containing indoor&#10;&#10;Description automatically generated" id="325" name="Google Shape;325;p26"/>
          <p:cNvPicPr preferRelativeResize="0"/>
          <p:nvPr/>
        </p:nvPicPr>
        <p:blipFill rotWithShape="1">
          <a:blip r:embed="rId5">
            <a:alphaModFix/>
          </a:blip>
          <a:srcRect b="0" l="0" r="0" t="0"/>
          <a:stretch/>
        </p:blipFill>
        <p:spPr>
          <a:xfrm>
            <a:off x="4709948" y="3049293"/>
            <a:ext cx="3251660" cy="3471863"/>
          </a:xfrm>
          <a:prstGeom prst="rect">
            <a:avLst/>
          </a:prstGeom>
          <a:noFill/>
          <a:ln>
            <a:noFill/>
          </a:ln>
        </p:spPr>
      </p:pic>
      <p:pic>
        <p:nvPicPr>
          <p:cNvPr descr="A picture containing appliance&#10;&#10;Description automatically generated" id="326" name="Google Shape;326;p26"/>
          <p:cNvPicPr preferRelativeResize="0"/>
          <p:nvPr/>
        </p:nvPicPr>
        <p:blipFill rotWithShape="1">
          <a:blip r:embed="rId6">
            <a:alphaModFix/>
          </a:blip>
          <a:srcRect b="0" l="0" r="0" t="0"/>
          <a:stretch/>
        </p:blipFill>
        <p:spPr>
          <a:xfrm>
            <a:off x="532473" y="3705896"/>
            <a:ext cx="2380060" cy="215865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descr="Text&#10;&#10;Description automatically generated" id="332" name="Google Shape;332;p27"/>
          <p:cNvPicPr preferRelativeResize="0"/>
          <p:nvPr/>
        </p:nvPicPr>
        <p:blipFill rotWithShape="1">
          <a:blip r:embed="rId3">
            <a:alphaModFix/>
          </a:blip>
          <a:srcRect b="0" l="0" r="0" t="0"/>
          <a:stretch/>
        </p:blipFill>
        <p:spPr>
          <a:xfrm>
            <a:off x="8700230" y="427265"/>
            <a:ext cx="2970162" cy="1164029"/>
          </a:xfrm>
          <a:prstGeom prst="rect">
            <a:avLst/>
          </a:prstGeom>
          <a:noFill/>
          <a:ln>
            <a:noFill/>
          </a:ln>
        </p:spPr>
      </p:pic>
      <p:sp>
        <p:nvSpPr>
          <p:cNvPr id="333" name="Google Shape;333;p27"/>
          <p:cNvSpPr txBox="1"/>
          <p:nvPr/>
        </p:nvSpPr>
        <p:spPr>
          <a:xfrm>
            <a:off x="850088" y="3429000"/>
            <a:ext cx="11041721" cy="9366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Please sign the register by using this QR code or going to</a:t>
            </a:r>
            <a:endParaRPr/>
          </a:p>
          <a:p>
            <a:pPr indent="0" lvl="0" marL="0" marR="0" rtl="0" algn="l">
              <a:lnSpc>
                <a:spcPct val="90000"/>
              </a:lnSpc>
              <a:spcBef>
                <a:spcPts val="100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tinyurl.com/WCEDtablets </a:t>
            </a:r>
            <a:endParaRPr/>
          </a:p>
          <a:p>
            <a:pPr indent="0" lvl="0" marL="0" marR="0" rtl="0" algn="l">
              <a:lnSpc>
                <a:spcPct val="90000"/>
              </a:lnSpc>
              <a:spcBef>
                <a:spcPts val="1000"/>
              </a:spcBef>
              <a:spcAft>
                <a:spcPts val="0"/>
              </a:spcAft>
              <a:buClr>
                <a:schemeClr val="dk1"/>
              </a:buClr>
              <a:buSzPts val="2800"/>
              <a:buFont typeface="Arial"/>
              <a:buNone/>
            </a:pPr>
            <a:r>
              <a:t/>
            </a:r>
            <a:endParaRPr b="1" i="0" sz="2800" u="none" cap="none" strike="noStrike">
              <a:solidFill>
                <a:schemeClr val="lt1"/>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Thank you. </a:t>
            </a:r>
            <a:endParaRPr/>
          </a:p>
          <a:p>
            <a:pPr indent="0" lvl="0" marL="0" marR="0" rtl="0" algn="l">
              <a:lnSpc>
                <a:spcPct val="90000"/>
              </a:lnSpc>
              <a:spcBef>
                <a:spcPts val="1000"/>
              </a:spcBef>
              <a:spcAft>
                <a:spcPts val="0"/>
              </a:spcAft>
              <a:buClr>
                <a:schemeClr val="dk1"/>
              </a:buClr>
              <a:buSzPts val="2800"/>
              <a:buFont typeface="Arial"/>
              <a:buNone/>
            </a:pPr>
            <a:r>
              <a:t/>
            </a:r>
            <a:endParaRPr b="1" i="0" sz="2800" u="none" cap="none" strike="noStrike">
              <a:solidFill>
                <a:schemeClr val="lt1"/>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ts val="2800"/>
              <a:buFont typeface="Arial"/>
              <a:buNone/>
            </a:pPr>
            <a:r>
              <a:rPr b="1" i="0" lang="en-ZA" sz="2800" u="none" cap="none" strike="noStrike">
                <a:solidFill>
                  <a:schemeClr val="lt1"/>
                </a:solidFill>
                <a:latin typeface="Calibri"/>
                <a:ea typeface="Calibri"/>
                <a:cs typeface="Calibri"/>
                <a:sym typeface="Calibri"/>
              </a:rPr>
              <a:t>Presenter contact information: </a:t>
            </a:r>
            <a:endParaRPr/>
          </a:p>
        </p:txBody>
      </p:sp>
      <p:pic>
        <p:nvPicPr>
          <p:cNvPr descr="Qr code&#10;&#10;Description automatically generated" id="334" name="Google Shape;334;p27"/>
          <p:cNvPicPr preferRelativeResize="0"/>
          <p:nvPr/>
        </p:nvPicPr>
        <p:blipFill rotWithShape="1">
          <a:blip r:embed="rId4">
            <a:alphaModFix/>
          </a:blip>
          <a:srcRect b="0" l="0" r="0" t="0"/>
          <a:stretch/>
        </p:blipFill>
        <p:spPr>
          <a:xfrm>
            <a:off x="9072240" y="4131871"/>
            <a:ext cx="2269672" cy="2269672"/>
          </a:xfrm>
          <a:prstGeom prst="rect">
            <a:avLst/>
          </a:prstGeom>
          <a:noFill/>
          <a:ln>
            <a:noFill/>
          </a:ln>
        </p:spPr>
      </p:pic>
      <p:sp>
        <p:nvSpPr>
          <p:cNvPr id="335" name="Google Shape;335;p27"/>
          <p:cNvSpPr txBox="1"/>
          <p:nvPr>
            <p:ph type="ctrTitle"/>
          </p:nvPr>
        </p:nvSpPr>
        <p:spPr>
          <a:xfrm>
            <a:off x="623392" y="3429001"/>
            <a:ext cx="10945200" cy="1008000"/>
          </a:xfrm>
          <a:prstGeom prst="rect">
            <a:avLst/>
          </a:prstGeom>
        </p:spPr>
        <p:txBody>
          <a:bodyPr anchorCtr="0" anchor="b" bIns="0" lIns="72000" spcFirstLastPara="1" rIns="72000" wrap="square" tIns="0">
            <a:normAutofit/>
          </a:bodyPr>
          <a:lstStyle/>
          <a:p>
            <a:pPr indent="0" lvl="0" marL="0" rtl="0" algn="r">
              <a:spcBef>
                <a:spcPts val="300"/>
              </a:spcBef>
              <a:spcAft>
                <a:spcPts val="0"/>
              </a:spcAft>
              <a:buNone/>
            </a:pPr>
            <a:r>
              <a:t/>
            </a:r>
            <a:endParaRPr/>
          </a:p>
        </p:txBody>
      </p:sp>
      <p:sp>
        <p:nvSpPr>
          <p:cNvPr id="336" name="Google Shape;336;p27"/>
          <p:cNvSpPr txBox="1"/>
          <p:nvPr>
            <p:ph idx="1" type="subTitle"/>
          </p:nvPr>
        </p:nvSpPr>
        <p:spPr>
          <a:xfrm>
            <a:off x="623392" y="4532528"/>
            <a:ext cx="10945200" cy="508500"/>
          </a:xfrm>
          <a:prstGeom prst="rect">
            <a:avLst/>
          </a:prstGeom>
        </p:spPr>
        <p:txBody>
          <a:bodyPr anchorCtr="0" anchor="ctr" bIns="0" lIns="72000" spcFirstLastPara="1" rIns="72000" wrap="square" tIns="0">
            <a:normAutofit/>
          </a:bodyPr>
          <a:lstStyle/>
          <a:p>
            <a:pPr indent="0" lvl="0" marL="0" rtl="0" algn="r">
              <a:spcBef>
                <a:spcPts val="1000"/>
              </a:spcBef>
              <a:spcAft>
                <a:spcPts val="0"/>
              </a:spcAft>
              <a:buNone/>
            </a:pPr>
            <a:r>
              <a:t/>
            </a:r>
            <a:endParaRPr/>
          </a:p>
        </p:txBody>
      </p:sp>
      <p:sp>
        <p:nvSpPr>
          <p:cNvPr id="337" name="Google Shape;337;p27"/>
          <p:cNvSpPr txBox="1"/>
          <p:nvPr>
            <p:ph idx="2" type="body"/>
          </p:nvPr>
        </p:nvSpPr>
        <p:spPr>
          <a:xfrm>
            <a:off x="4847397" y="5398046"/>
            <a:ext cx="211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
        <p:nvSpPr>
          <p:cNvPr id="338" name="Google Shape;338;p27"/>
          <p:cNvSpPr txBox="1"/>
          <p:nvPr>
            <p:ph idx="3" type="body"/>
          </p:nvPr>
        </p:nvSpPr>
        <p:spPr>
          <a:xfrm>
            <a:off x="6960096" y="5398046"/>
            <a:ext cx="2592300" cy="3651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2022-06-17T08:17:23Z</dcterms:created>
  <dc:creator>Mona Mkumatela</dc:creator>
</cp:coreProperties>
</file>